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80" r:id="rId3"/>
    <p:sldId id="291" r:id="rId4"/>
    <p:sldId id="259" r:id="rId5"/>
    <p:sldId id="276" r:id="rId6"/>
    <p:sldId id="270" r:id="rId7"/>
    <p:sldId id="264" r:id="rId8"/>
    <p:sldId id="262" r:id="rId9"/>
    <p:sldId id="284" r:id="rId10"/>
    <p:sldId id="293" r:id="rId11"/>
    <p:sldId id="275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FFF5E6-FB84-470A-82FE-7CCDF1463459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F96164-3AEF-4E6B-A117-817E09BDA0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928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1E777-9483-413C-9CEF-20C94DC176CC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62A3-0168-41C5-AF63-EA6D08E0B137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D065-9733-4383-AF8F-F4477BFEAC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9067-01BE-43CF-BE08-86F6CD9D8580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8CD8-A38A-40D1-B557-28E4AFE89E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DB14-0935-4E09-A60F-8E3B4D2E2A57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5658-7C31-49A8-9885-70E6A1D9F3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F31E-D01E-4432-A5BB-152AF506F2E1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3F7E-C530-436F-A0BE-81B371D45D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805F-84DC-499D-82B8-2286FDAB85FA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46A4-B38F-42F1-BABF-0741B5AF5E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1323-1D28-4549-8701-960AFD4407D6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0ED9-07FF-4106-A302-E4AE36A498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FBCC-A20C-4620-9607-7EB374ADD8D9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F7BE-FA21-44F6-9C0C-C0CECB2EB2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9465-F8D1-490A-BAC4-85E9F8119690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CA3F-47A1-44DB-B90A-406012FCCD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17744-42FC-4E9D-9DC9-2D6BCEB6FAC8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ED27-E970-4961-9533-15E263E36F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3265-6D46-47BA-B3FB-0D90BCD2E731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73CB-A8C5-4AFE-BC8F-E530EEDA28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1B60F-2DF0-4F0F-B320-76ACBD7C08B2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A6594-900B-4279-99C4-3EA6FDFE34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2F4136-CA9D-45D2-BB79-6F07D2B875D3}" type="datetimeFigureOut">
              <a:rPr lang="de-DE"/>
              <a:pPr>
                <a:defRPr/>
              </a:pPr>
              <a:t>22.07.2025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2A49E-2AED-49AA-9378-C88FF79424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42938" y="1458909"/>
            <a:ext cx="7772400" cy="1470025"/>
          </a:xfrm>
        </p:spPr>
        <p:txBody>
          <a:bodyPr/>
          <a:lstStyle/>
          <a:p>
            <a:pPr eaLnBrk="1" hangingPunct="1"/>
            <a:r>
              <a:rPr lang="de-DE"/>
              <a:t>Das Sozialpraktikum des </a:t>
            </a:r>
            <a:br>
              <a:rPr lang="de-DE"/>
            </a:br>
            <a:r>
              <a:rPr lang="de-DE"/>
              <a:t>Ernst-Kalkuhl-Gymnasiums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600" dirty="0">
                <a:latin typeface="+mj-lt"/>
              </a:rPr>
              <a:t>in der Jahrgangsstufe </a:t>
            </a:r>
            <a:r>
              <a:rPr lang="de-DE" sz="3600" dirty="0" smtClean="0">
                <a:latin typeface="+mj-lt"/>
              </a:rPr>
              <a:t>Q1</a:t>
            </a:r>
            <a:endParaRPr lang="de-DE" sz="3600" dirty="0">
              <a:latin typeface="+mj-lt"/>
            </a:endParaRPr>
          </a:p>
        </p:txBody>
      </p:sp>
      <p:pic>
        <p:nvPicPr>
          <p:cNvPr id="2052" name="Picture 1" descr="C:\Users\Susanne\Documents\aSchule\Organisation\EKG-Logo300dpi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71813"/>
            <a:ext cx="186531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7" name="Freeform 3"/>
          <p:cNvSpPr/>
          <p:nvPr/>
        </p:nvSpPr>
        <p:spPr>
          <a:xfrm>
            <a:off x="0" y="600075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>
                <a:solidFill>
                  <a:srgbClr val="00B050"/>
                </a:solidFill>
              </a:rPr>
              <a:t>Weitere Hinweise:</a:t>
            </a:r>
            <a:endParaRPr lang="de-DE" sz="320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750" y="1844675"/>
            <a:ext cx="7854950" cy="4321175"/>
          </a:xfrm>
        </p:spPr>
        <p:txBody>
          <a:bodyPr rtlCol="0">
            <a:normAutofit/>
          </a:bodyPr>
          <a:lstStyle/>
          <a:p>
            <a:pPr marL="269875" indent="-2698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dirty="0" smtClean="0">
                <a:solidFill>
                  <a:schemeClr val="tx1"/>
                </a:solidFill>
              </a:rPr>
              <a:t>Praktikumsplätze </a:t>
            </a:r>
            <a:r>
              <a:rPr lang="de-DE" sz="2800" dirty="0">
                <a:solidFill>
                  <a:schemeClr val="tx1"/>
                </a:solidFill>
              </a:rPr>
              <a:t>werden nicht freigehalten </a:t>
            </a:r>
            <a:r>
              <a:rPr lang="de-DE" sz="2800" dirty="0">
                <a:solidFill>
                  <a:schemeClr val="tx1"/>
                </a:solidFill>
                <a:sym typeface="Wingdings"/>
              </a:rPr>
              <a:t> Initiativbewerbung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zeitnah notwendig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  <a:sym typeface="Wingdings"/>
              </a:rPr>
              <a:t> sprecht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bei Problemen die Koordinatorin </a:t>
            </a:r>
            <a:r>
              <a:rPr lang="de-DE" sz="2800" dirty="0">
                <a:solidFill>
                  <a:schemeClr val="tx1"/>
                </a:solidFill>
                <a:sym typeface="Wingdings"/>
              </a:rPr>
              <a:t>an!</a:t>
            </a:r>
            <a:endParaRPr lang="de-DE" sz="2800" dirty="0">
              <a:solidFill>
                <a:schemeClr val="tx1"/>
              </a:solidFill>
            </a:endParaRPr>
          </a:p>
          <a:p>
            <a:pPr marL="269875" indent="-2698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</a:rPr>
              <a:t>Beispiele für Bewerbungsschreiben / Kurzlebenslauf auf </a:t>
            </a:r>
            <a:r>
              <a:rPr lang="de-DE" sz="2800" dirty="0" err="1">
                <a:solidFill>
                  <a:schemeClr val="tx1"/>
                </a:solidFill>
              </a:rPr>
              <a:t>moodle</a:t>
            </a:r>
            <a:endParaRPr lang="de-DE" sz="2800" dirty="0">
              <a:solidFill>
                <a:schemeClr val="tx1"/>
              </a:solidFill>
            </a:endParaRPr>
          </a:p>
          <a:p>
            <a:pPr marL="269875" indent="-2698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</a:rPr>
              <a:t>Stellenabhängig notwendig: erweitertes Führungszeugnis, Impfungen, kleines ärztliches Attest (Kosten bis zu 15 €)</a:t>
            </a:r>
          </a:p>
        </p:txBody>
      </p:sp>
      <p:sp>
        <p:nvSpPr>
          <p:cNvPr id="4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642938" y="1285875"/>
            <a:ext cx="7772400" cy="1470025"/>
          </a:xfrm>
        </p:spPr>
        <p:txBody>
          <a:bodyPr anchor="t"/>
          <a:lstStyle/>
          <a:p>
            <a:pPr eaLnBrk="1" hangingPunct="1"/>
            <a:r>
              <a:rPr lang="de-DE"/>
              <a:t>Das Sozialpraktikum des Ernst-Kalkuhl-Gymnasiums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400" dirty="0">
                <a:solidFill>
                  <a:srgbClr val="FF0000"/>
                </a:solidFill>
                <a:latin typeface="+mj-lt"/>
              </a:rPr>
              <a:t>Vielen Dank </a:t>
            </a:r>
            <a:r>
              <a:rPr lang="de-DE" sz="4400">
                <a:solidFill>
                  <a:srgbClr val="FF0000"/>
                </a:solidFill>
                <a:latin typeface="+mj-lt"/>
              </a:rPr>
              <a:t>für Ihre Aufmerksamkeit</a:t>
            </a:r>
            <a:endParaRPr lang="de-DE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pic>
        <p:nvPicPr>
          <p:cNvPr id="17415" name="Picture 1" descr="C:\Users\Susanne\Documents\aSchule\Organisation\EKG-Logo300dpi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86063"/>
            <a:ext cx="186531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42938" y="1143000"/>
            <a:ext cx="7772400" cy="1470025"/>
          </a:xfrm>
        </p:spPr>
        <p:txBody>
          <a:bodyPr/>
          <a:lstStyle/>
          <a:p>
            <a:pPr eaLnBrk="1" hangingPunct="1"/>
            <a:r>
              <a:rPr lang="de-DE" sz="4000" i="1" dirty="0" smtClean="0">
                <a:solidFill>
                  <a:srgbClr val="00B050"/>
                </a:solidFill>
              </a:rPr>
              <a:t>  Das</a:t>
            </a:r>
            <a:r>
              <a:rPr lang="de-DE" sz="4800" i="1" dirty="0" smtClean="0">
                <a:solidFill>
                  <a:srgbClr val="00B050"/>
                </a:solidFill>
              </a:rPr>
              <a:t> </a:t>
            </a:r>
            <a:r>
              <a:rPr lang="de-DE" sz="4000" i="1" dirty="0" smtClean="0">
                <a:solidFill>
                  <a:srgbClr val="00B050"/>
                </a:solidFill>
              </a:rPr>
              <a:t>Sozialpraktikum in der Q1 als fester Bestandteil unseres Sozialcurriculums</a:t>
            </a:r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571472" y="2714620"/>
            <a:ext cx="7854696" cy="37862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9388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190137"/>
              </p:ext>
            </p:extLst>
          </p:nvPr>
        </p:nvGraphicFramePr>
        <p:xfrm>
          <a:off x="1689100" y="2852936"/>
          <a:ext cx="5765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kument" r:id="rId5" imgW="5766396" imgH="3200038" progId="Word.Document.12">
                  <p:embed/>
                </p:oleObj>
              </mc:Choice>
              <mc:Fallback>
                <p:oleObj name="Dokument" r:id="rId5" imgW="5766396" imgH="32000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9100" y="2852936"/>
                        <a:ext cx="57658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42938" y="1143000"/>
            <a:ext cx="7772400" cy="1470025"/>
          </a:xfrm>
        </p:spPr>
        <p:txBody>
          <a:bodyPr/>
          <a:lstStyle/>
          <a:p>
            <a:pPr eaLnBrk="1" hangingPunct="1"/>
            <a:r>
              <a:rPr lang="de-DE" sz="4800" i="1" dirty="0">
                <a:solidFill>
                  <a:srgbClr val="00B050"/>
                </a:solidFill>
              </a:rPr>
              <a:t>Sozialcurriculum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071538" y="2714620"/>
            <a:ext cx="7854696" cy="37862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de-DE" sz="3600" dirty="0"/>
              <a:t>Lions </a:t>
            </a:r>
            <a:r>
              <a:rPr lang="de-DE" sz="3600" dirty="0" smtClean="0"/>
              <a:t>Quest, Gemeinsam Klasse sein, Klassenprojekte</a:t>
            </a:r>
            <a:endParaRPr lang="de-DE" sz="3600" dirty="0"/>
          </a:p>
          <a:p>
            <a:pPr marL="269875" indent="-269875">
              <a:buFont typeface="Arial" pitchFamily="34" charset="0"/>
              <a:buChar char="•"/>
            </a:pPr>
            <a:r>
              <a:rPr lang="de-DE" sz="3600" dirty="0" smtClean="0"/>
              <a:t>Haiti-Projekt, Sozialtag</a:t>
            </a:r>
            <a:endParaRPr lang="de-DE" sz="3600" dirty="0"/>
          </a:p>
          <a:p>
            <a:pPr marL="269875" indent="-269875">
              <a:buFont typeface="Arial" pitchFamily="34" charset="0"/>
              <a:buChar char="•"/>
            </a:pPr>
            <a:r>
              <a:rPr lang="de-DE" sz="3600" dirty="0" smtClean="0"/>
              <a:t>Offene SV</a:t>
            </a:r>
            <a:endParaRPr lang="de-DE" sz="3600" dirty="0"/>
          </a:p>
          <a:p>
            <a:pPr marL="269875" indent="-269875">
              <a:buFont typeface="Arial" pitchFamily="34" charset="0"/>
              <a:buChar char="•"/>
            </a:pPr>
            <a:r>
              <a:rPr lang="de-DE" sz="3600" dirty="0"/>
              <a:t>Buchenwald-Fahrt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sz="3600" dirty="0" smtClean="0"/>
              <a:t>Begegnungstage </a:t>
            </a:r>
            <a:endParaRPr lang="de-DE" sz="3600" dirty="0"/>
          </a:p>
          <a:p>
            <a:pPr marL="269875" indent="-269875">
              <a:buFont typeface="Arial" pitchFamily="34" charset="0"/>
              <a:buChar char="•"/>
            </a:pPr>
            <a:r>
              <a:rPr lang="de-DE" sz="3600" dirty="0"/>
              <a:t>Sozialpraktikum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800" i="1">
                <a:solidFill>
                  <a:srgbClr val="00B050"/>
                </a:solidFill>
              </a:rPr>
              <a:t>Die drei Phasen des Sozialpraktikums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8324880" cy="4000500"/>
          </a:xfrm>
        </p:spPr>
        <p:txBody>
          <a:bodyPr rtlCol="0">
            <a:normAutofit fontScale="92500" lnSpcReduction="10000"/>
          </a:bodyPr>
          <a:lstStyle/>
          <a:p>
            <a:pPr marL="539750" indent="-539750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sz="3600" dirty="0">
              <a:solidFill>
                <a:schemeClr val="tx1"/>
              </a:solidFill>
            </a:endParaRPr>
          </a:p>
          <a:p>
            <a:pPr marL="360363" indent="-360363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3600" dirty="0">
                <a:solidFill>
                  <a:schemeClr val="tx1"/>
                </a:solidFill>
              </a:rPr>
              <a:t>1.	Vorbereitender Unterricht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  <a:p>
            <a:pPr marL="539750" indent="-539750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sz="3600" dirty="0">
              <a:solidFill>
                <a:schemeClr val="tx1"/>
              </a:solidFill>
              <a:latin typeface="+mj-lt"/>
            </a:endParaRPr>
          </a:p>
          <a:p>
            <a:pPr marL="360363" indent="-360363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AutoNum type="arabicPeriod" startAt="2"/>
              <a:defRPr/>
            </a:pPr>
            <a:r>
              <a:rPr lang="de-DE" sz="3600" dirty="0">
                <a:solidFill>
                  <a:schemeClr val="tx1"/>
                </a:solidFill>
                <a:latin typeface="+mj-lt"/>
              </a:rPr>
              <a:t>Sozialpraktikum in den 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Einrichtungen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mit einer Begleitung 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durch Lehrkräfte</a:t>
            </a:r>
          </a:p>
          <a:p>
            <a:pPr marL="539750" indent="-539750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sz="3600" dirty="0">
              <a:solidFill>
                <a:schemeClr val="tx1"/>
              </a:solidFill>
              <a:latin typeface="+mj-lt"/>
            </a:endParaRPr>
          </a:p>
          <a:p>
            <a:pPr marL="360363" indent="-360363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AutoNum type="arabicPeriod" startAt="3"/>
              <a:defRPr/>
            </a:pP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Nachbereitung 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auf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Kalkuhl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  <a:p>
            <a:pPr marL="539750" indent="-539750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83096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algn="l" eaLnBrk="1" hangingPunct="1"/>
            <a:r>
              <a:rPr lang="de-DE" sz="4800"/>
              <a:t>1. Vorbereitender Unterricht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2357438"/>
            <a:ext cx="7854950" cy="4000500"/>
          </a:xfrm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4000" dirty="0">
                <a:solidFill>
                  <a:schemeClr val="tx1"/>
                </a:solidFill>
                <a:latin typeface="+mj-lt"/>
              </a:rPr>
              <a:t>Religions- u. Philosophieunterricht in den Kursen,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4000" dirty="0">
                <a:solidFill>
                  <a:schemeClr val="tx1"/>
                </a:solidFill>
                <a:latin typeface="+mj-lt"/>
              </a:rPr>
              <a:t>angeschlossen z.B. an Themen des Zentralabiturs:</a:t>
            </a:r>
          </a:p>
          <a:p>
            <a:pPr marL="179388" indent="-179388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rgbClr val="C00000"/>
                </a:solidFill>
                <a:latin typeface="+mj-lt"/>
              </a:rPr>
              <a:t>Handeln in der Gemeinschaft aus dem Glauben heraus (ev. Religion)</a:t>
            </a:r>
          </a:p>
          <a:p>
            <a:pPr marL="179388" indent="-179388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rgbClr val="FF0000"/>
                </a:solidFill>
                <a:latin typeface="+mj-lt"/>
              </a:rPr>
              <a:t>„Was ist ein gutes Leben? – Begriffsbestimmung von Ethik und Moral“ (Philosophie)</a:t>
            </a:r>
          </a:p>
          <a:p>
            <a:pPr marL="179388" indent="-179388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rgbClr val="FFFF00"/>
                </a:solidFill>
                <a:latin typeface="+mj-lt"/>
              </a:rPr>
              <a:t>„</a:t>
            </a:r>
            <a:r>
              <a:rPr lang="de-DE" sz="3600" dirty="0">
                <a:solidFill>
                  <a:srgbClr val="FFC000"/>
                </a:solidFill>
                <a:latin typeface="+mj-lt"/>
              </a:rPr>
              <a:t>Verantwortliches Handeln aus christlicher Motivation“ (kath. Religion</a:t>
            </a:r>
            <a:r>
              <a:rPr lang="de-DE" sz="3600" dirty="0" smtClean="0">
                <a:solidFill>
                  <a:srgbClr val="FFC000"/>
                </a:solidFill>
                <a:latin typeface="+mj-lt"/>
              </a:rPr>
              <a:t>)</a:t>
            </a:r>
          </a:p>
          <a:p>
            <a:pPr marL="179388" indent="-179388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Inklusion und Integration in Kita und Schule (Pädagogik)</a:t>
            </a:r>
            <a:endParaRPr lang="de-DE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/>
              <a:t>2. Sozialpraktikum</a:t>
            </a:r>
            <a:endParaRPr lang="de-DE" sz="32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500" y="2286000"/>
            <a:ext cx="8215342" cy="4143375"/>
          </a:xfrm>
        </p:spPr>
        <p:txBody>
          <a:bodyPr rtlCol="0">
            <a:normAutofit fontScale="62500" lnSpcReduction="20000"/>
          </a:bodyPr>
          <a:lstStyle/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b="1" dirty="0">
                <a:solidFill>
                  <a:schemeClr val="tx1"/>
                </a:solidFill>
                <a:latin typeface="+mj-lt"/>
              </a:rPr>
              <a:t>Absolvieren des Praktikums </a:t>
            </a:r>
            <a:r>
              <a:rPr lang="de-DE" sz="3600" b="1" dirty="0">
                <a:solidFill>
                  <a:schemeClr val="tx1"/>
                </a:solidFill>
              </a:rPr>
              <a:t>in sozialen u. karitativen </a:t>
            </a:r>
            <a:r>
              <a:rPr lang="de-DE" sz="3600" b="1" dirty="0" smtClean="0">
                <a:solidFill>
                  <a:schemeClr val="tx1"/>
                </a:solidFill>
              </a:rPr>
              <a:t>Einrichtungen </a:t>
            </a:r>
            <a:r>
              <a:rPr lang="de-DE" sz="3600" b="1" dirty="0">
                <a:solidFill>
                  <a:schemeClr val="tx1"/>
                </a:solidFill>
              </a:rPr>
              <a:t>mit unterschiedlichen Tätigkeitsbereichen im Raum Bonn </a:t>
            </a:r>
          </a:p>
          <a:p>
            <a:pPr marL="539750" indent="-360363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AutoNum type="alphaLcParenR"/>
              <a:defRPr/>
            </a:pPr>
            <a:r>
              <a:rPr lang="de-DE" sz="3600" b="1" dirty="0" smtClean="0">
                <a:solidFill>
                  <a:schemeClr val="tx1"/>
                </a:solidFill>
              </a:rPr>
              <a:t>Wahl </a:t>
            </a:r>
            <a:r>
              <a:rPr lang="de-DE" sz="3600" b="1" dirty="0">
                <a:solidFill>
                  <a:schemeClr val="tx1"/>
                </a:solidFill>
              </a:rPr>
              <a:t>eines Praktikumsplatzes aus Schulkontingent </a:t>
            </a:r>
            <a:r>
              <a:rPr lang="de-DE" sz="3600" dirty="0">
                <a:solidFill>
                  <a:schemeClr val="tx1"/>
                </a:solidFill>
              </a:rPr>
              <a:t>(s. Liste)</a:t>
            </a:r>
          </a:p>
          <a:p>
            <a:pPr marL="539750" indent="-360363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AutoNum type="alphaLcParenR"/>
              <a:tabLst>
                <a:tab pos="539750" algn="l"/>
              </a:tabLst>
              <a:defRPr/>
            </a:pPr>
            <a:r>
              <a:rPr lang="de-DE" sz="3600" b="1" dirty="0">
                <a:solidFill>
                  <a:schemeClr val="tx1"/>
                </a:solidFill>
                <a:latin typeface="+mj-lt"/>
              </a:rPr>
              <a:t>selbstständige Suche des Praktikumsplatzes außerhalb des Kontingents nach Rücksprache mit </a:t>
            </a:r>
            <a:r>
              <a:rPr lang="de-DE" sz="3600" b="1" dirty="0" smtClean="0">
                <a:solidFill>
                  <a:schemeClr val="tx1"/>
                </a:solidFill>
                <a:latin typeface="+mj-lt"/>
              </a:rPr>
              <a:t>der Koordinatorin</a:t>
            </a:r>
            <a:endParaRPr lang="de-DE" sz="3600" b="1" dirty="0">
              <a:solidFill>
                <a:schemeClr val="tx1"/>
              </a:solidFill>
              <a:latin typeface="+mj-lt"/>
            </a:endParaRP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chemeClr val="tx1"/>
                </a:solidFill>
              </a:rPr>
              <a:t>Begegnung mit Kindern / Jugendlichen / Senioren / Betroffenen steht im Vordergrund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chemeClr val="tx1"/>
                </a:solidFill>
              </a:rPr>
              <a:t>Arbeitsumfang: ca. 7-8 Zeitstunden pro Tag (ca. 60h insgesamt)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chemeClr val="tx1"/>
                </a:solidFill>
              </a:rPr>
              <a:t>über Schule unfallversichert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chemeClr val="tx1"/>
                </a:solidFill>
              </a:rPr>
              <a:t>Besuch durch eine Lehrkraft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de-DE" sz="3000" dirty="0"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 i="1">
                <a:solidFill>
                  <a:srgbClr val="00B050"/>
                </a:solidFill>
              </a:rPr>
              <a:t>Arbeitsbereiche im Praktikum</a:t>
            </a:r>
            <a:endParaRPr lang="de-DE" sz="3200" i="1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034" y="1714500"/>
            <a:ext cx="7926416" cy="16430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400" i="1" dirty="0">
                <a:latin typeface="+mj-lt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+mj-lt"/>
              </a:rPr>
              <a:t>Krankheit (Pflege):</a:t>
            </a:r>
          </a:p>
          <a:p>
            <a:pPr marL="809625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2000" b="1" dirty="0">
                <a:solidFill>
                  <a:srgbClr val="00B050"/>
                </a:solidFill>
                <a:latin typeface="+mj-lt"/>
              </a:rPr>
              <a:t>z.B.  GKO Kliniken Bonn, Beta-Klinik</a:t>
            </a: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000" dirty="0">
                <a:latin typeface="+mj-lt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+mj-lt"/>
              </a:rPr>
              <a:t>Obdachlosigkeit / Resozialisierung / Hilfen für Bedürftige:</a:t>
            </a:r>
          </a:p>
          <a:p>
            <a:pPr marL="809625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2000" b="1" dirty="0">
                <a:solidFill>
                  <a:srgbClr val="00B050"/>
                </a:solidFill>
                <a:latin typeface="+mj-lt"/>
              </a:rPr>
              <a:t>z.B. </a:t>
            </a:r>
            <a:r>
              <a:rPr lang="de-DE" sz="2000" b="1" dirty="0">
                <a:solidFill>
                  <a:srgbClr val="00B050"/>
                </a:solidFill>
              </a:rPr>
              <a:t>Sozialpsychiatrisches Zentrum, Bahnhofsmission</a:t>
            </a:r>
            <a:endParaRPr lang="de-DE" sz="2000" b="1" dirty="0">
              <a:solidFill>
                <a:srgbClr val="00B050"/>
              </a:solidFill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8625" y="3357563"/>
            <a:ext cx="80010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000" dirty="0">
                <a:latin typeface="+mj-lt"/>
                <a:cs typeface="+mn-cs"/>
              </a:rPr>
              <a:t>Seniorenheime / ambulante Pflege:</a:t>
            </a:r>
          </a:p>
          <a:p>
            <a:pPr marL="989013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2000" b="1" dirty="0">
                <a:solidFill>
                  <a:srgbClr val="00B050"/>
                </a:solidFill>
                <a:latin typeface="+mj-lt"/>
                <a:cs typeface="+mn-cs"/>
              </a:rPr>
              <a:t>z.B. Ev. Seniorenzentrum </a:t>
            </a:r>
            <a:r>
              <a:rPr lang="de-DE" sz="2000" b="1" dirty="0" err="1">
                <a:solidFill>
                  <a:srgbClr val="00B050"/>
                </a:solidFill>
                <a:latin typeface="+mj-lt"/>
                <a:cs typeface="+mn-cs"/>
              </a:rPr>
              <a:t>Theresienau</a:t>
            </a:r>
            <a:r>
              <a:rPr lang="de-DE" sz="2000" b="1" dirty="0">
                <a:solidFill>
                  <a:srgbClr val="00B050"/>
                </a:solidFill>
                <a:latin typeface="+mj-lt"/>
                <a:cs typeface="+mn-cs"/>
              </a:rPr>
              <a:t>, Itzel-Sanatorium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7188" y="4143375"/>
            <a:ext cx="842965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000" dirty="0">
                <a:latin typeface="+mj-lt"/>
                <a:cs typeface="+mn-cs"/>
              </a:rPr>
              <a:t>Behinderung / Integration:</a:t>
            </a:r>
          </a:p>
          <a:p>
            <a:pPr marL="10795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2000" b="1" dirty="0">
                <a:solidFill>
                  <a:srgbClr val="00B050"/>
                </a:solidFill>
                <a:latin typeface="+mj-lt"/>
                <a:cs typeface="+mn-cs"/>
              </a:rPr>
              <a:t>z.B. </a:t>
            </a:r>
            <a:r>
              <a:rPr lang="de-DE" sz="2000" b="1" dirty="0">
                <a:solidFill>
                  <a:srgbClr val="00B050"/>
                </a:solidFill>
                <a:latin typeface="+mn-lt"/>
                <a:cs typeface="+mn-cs"/>
              </a:rPr>
              <a:t>Bonner Werkstätten, Heinrich-Hanselmann-Schule</a:t>
            </a:r>
            <a:endParaRPr lang="de-DE" sz="2000" dirty="0">
              <a:solidFill>
                <a:srgbClr val="00B050"/>
              </a:solidFill>
              <a:latin typeface="+mj-lt"/>
              <a:cs typeface="+mn-cs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000" dirty="0">
                <a:latin typeface="+mj-lt"/>
                <a:cs typeface="+mn-cs"/>
              </a:rPr>
              <a:t> Kinder und Jugendliche (in besonderen Lagen):</a:t>
            </a:r>
          </a:p>
          <a:p>
            <a:pPr marL="10795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2000" b="1" dirty="0">
                <a:solidFill>
                  <a:srgbClr val="00B050"/>
                </a:solidFill>
                <a:latin typeface="+mj-lt"/>
                <a:cs typeface="+mn-cs"/>
              </a:rPr>
              <a:t>z.B. integrativer Kindergarten, Grundschule in Verbindung mit OGS</a:t>
            </a:r>
            <a:endParaRPr lang="de-DE" dirty="0">
              <a:latin typeface="+mn-lt"/>
              <a:cs typeface="+mn-cs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8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4A8D3915-D4BE-3D6D-E5B2-FE8BDF1E11CE}"/>
              </a:ext>
            </a:extLst>
          </p:cNvPr>
          <p:cNvSpPr txBox="1"/>
          <p:nvPr/>
        </p:nvSpPr>
        <p:spPr>
          <a:xfrm>
            <a:off x="332183" y="5690697"/>
            <a:ext cx="8358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000" dirty="0">
                <a:latin typeface="+mj-lt"/>
                <a:cs typeface="+mn-cs"/>
              </a:rPr>
              <a:t>Flüchtlingshilfe</a:t>
            </a:r>
            <a:endParaRPr lang="de-DE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/>
              <a:t>3. Nachbereitung:</a:t>
            </a:r>
            <a:br>
              <a:rPr lang="de-DE" sz="4000"/>
            </a:br>
            <a:r>
              <a:rPr lang="de-DE" sz="4000"/>
              <a:t>Erfahrungsaustausch</a:t>
            </a:r>
            <a:endParaRPr lang="de-DE" sz="32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2357438"/>
            <a:ext cx="7854950" cy="40005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dirty="0">
                <a:latin typeface="+mj-lt"/>
              </a:rPr>
              <a:t>						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latin typeface="+mj-lt"/>
            </a:endParaRPr>
          </a:p>
        </p:txBody>
      </p:sp>
      <p:pic>
        <p:nvPicPr>
          <p:cNvPr id="11269" name="Picture 3" descr="C:\Users\Susanne\Documents\aSchule\Organisation\Sozialpraktikum\Einführung EKG\Präsentation\speed_dating_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08920"/>
            <a:ext cx="3408362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8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 dirty="0">
                <a:solidFill>
                  <a:srgbClr val="00B050"/>
                </a:solidFill>
              </a:rPr>
              <a:t>Und so geht es jetzt weiter …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500" y="2428875"/>
            <a:ext cx="7854950" cy="3786188"/>
          </a:xfrm>
        </p:spPr>
        <p:txBody>
          <a:bodyPr rtlCol="0">
            <a:normAutofit fontScale="62500" lnSpcReduction="20000"/>
          </a:bodyPr>
          <a:lstStyle/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3600" dirty="0" smtClean="0">
                <a:solidFill>
                  <a:schemeClr val="tx1"/>
                </a:solidFill>
              </a:rPr>
              <a:t>1. Information </a:t>
            </a:r>
            <a:r>
              <a:rPr lang="de-DE" sz="3600" dirty="0">
                <a:solidFill>
                  <a:schemeClr val="tx1"/>
                </a:solidFill>
              </a:rPr>
              <a:t>zu </a:t>
            </a:r>
            <a:r>
              <a:rPr lang="de-DE" sz="3600" dirty="0" smtClean="0">
                <a:solidFill>
                  <a:schemeClr val="tx1"/>
                </a:solidFill>
              </a:rPr>
              <a:t>Einrichtungstypen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smtClean="0">
                <a:solidFill>
                  <a:schemeClr val="tx1"/>
                </a:solidFill>
              </a:rPr>
              <a:t>findet man im:</a:t>
            </a:r>
            <a:r>
              <a:rPr lang="de-DE" sz="3600" dirty="0">
                <a:solidFill>
                  <a:schemeClr val="tx1"/>
                </a:solidFill>
              </a:rPr>
              <a:t>	</a:t>
            </a:r>
            <a:endParaRPr lang="de-DE" sz="36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3600" dirty="0">
                <a:solidFill>
                  <a:schemeClr val="tx1"/>
                </a:solidFill>
              </a:rPr>
              <a:t>	</a:t>
            </a:r>
            <a:r>
              <a:rPr lang="de-DE" sz="3600" dirty="0" smtClean="0">
                <a:solidFill>
                  <a:schemeClr val="tx1"/>
                </a:solidFill>
              </a:rPr>
              <a:t>Glaskasten </a:t>
            </a:r>
            <a:r>
              <a:rPr lang="de-DE" sz="3600" dirty="0">
                <a:solidFill>
                  <a:schemeClr val="tx1"/>
                </a:solidFill>
              </a:rPr>
              <a:t>(Lädchen) </a:t>
            </a:r>
            <a:endParaRPr lang="de-DE" sz="36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3600" dirty="0">
                <a:solidFill>
                  <a:schemeClr val="tx1"/>
                </a:solidFill>
              </a:rPr>
              <a:t>	</a:t>
            </a:r>
            <a:r>
              <a:rPr lang="de-DE" sz="3600" dirty="0" err="1" smtClean="0">
                <a:solidFill>
                  <a:schemeClr val="tx1"/>
                </a:solidFill>
              </a:rPr>
              <a:t>Moodlekurs</a:t>
            </a:r>
            <a:r>
              <a:rPr lang="de-DE" sz="3600" dirty="0" smtClean="0">
                <a:solidFill>
                  <a:schemeClr val="tx1"/>
                </a:solidFill>
              </a:rPr>
              <a:t> Sozialpraktikum</a:t>
            </a:r>
            <a:endParaRPr lang="de-DE" sz="3600" dirty="0">
              <a:solidFill>
                <a:schemeClr val="tx1"/>
              </a:solidFill>
            </a:endParaRP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3600" dirty="0">
                <a:solidFill>
                  <a:schemeClr val="tx1"/>
                </a:solidFill>
              </a:rPr>
              <a:t>	→</a:t>
            </a:r>
            <a:r>
              <a:rPr lang="de-DE" sz="3600" dirty="0">
                <a:solidFill>
                  <a:srgbClr val="00B050"/>
                </a:solidFill>
              </a:rPr>
              <a:t> </a:t>
            </a:r>
            <a:r>
              <a:rPr lang="de-DE" sz="3600" dirty="0">
                <a:solidFill>
                  <a:schemeClr val="tx1"/>
                </a:solidFill>
              </a:rPr>
              <a:t>ausführliche Angaben zu formalen Voraussetzungen, persönlichen Anforderungen, </a:t>
            </a:r>
            <a:r>
              <a:rPr lang="de-DE" sz="3600" dirty="0" smtClean="0">
                <a:solidFill>
                  <a:schemeClr val="tx1"/>
                </a:solidFill>
              </a:rPr>
              <a:t>Tätigkeitsbereichen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de-DE" sz="3600" dirty="0" smtClean="0">
              <a:solidFill>
                <a:schemeClr val="tx1"/>
              </a:solidFill>
              <a:latin typeface="+mj-lt"/>
            </a:endParaRP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2. Wahl eines Praktikumsplatzes aus der Einrichtungsliste oder 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eines 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selbstgesuchten Praktikumsplatzes und eigenständige Kontaktaufnahme und Bewerbung dort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3. Abgabe der Aufnahmebestätigung des Praktikumsplatzes bei der Koordinatorin</a:t>
            </a:r>
            <a:endParaRPr lang="de-DE" sz="3000" dirty="0"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Bildschirmpräsentation (4:3)</PresentationFormat>
  <Paragraphs>75</Paragraphs>
  <Slides>11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Larissa-Design</vt:lpstr>
      <vt:lpstr>Microsoft Word Document</vt:lpstr>
      <vt:lpstr>Das Sozialpraktikum des  Ernst-Kalkuhl-Gymnasiums</vt:lpstr>
      <vt:lpstr>  Das Sozialpraktikum in der Q1 als fester Bestandteil unseres Sozialcurriculums</vt:lpstr>
      <vt:lpstr>Sozialcurriculum</vt:lpstr>
      <vt:lpstr>Die drei Phasen des Sozialpraktikums</vt:lpstr>
      <vt:lpstr>1. Vorbereitender Unterricht</vt:lpstr>
      <vt:lpstr>2. Sozialpraktikum</vt:lpstr>
      <vt:lpstr>Arbeitsbereiche im Praktikum</vt:lpstr>
      <vt:lpstr>3. Nachbereitung: Erfahrungsaustausch</vt:lpstr>
      <vt:lpstr>Und so geht es jetzt weiter …</vt:lpstr>
      <vt:lpstr>Weitere Hinweise:</vt:lpstr>
      <vt:lpstr>Das Sozialpraktikum des Ernst-Kalkuhl-Gymnasiums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Susanne</dc:creator>
  <cp:lastModifiedBy>annette brohl</cp:lastModifiedBy>
  <cp:revision>153</cp:revision>
  <dcterms:created xsi:type="dcterms:W3CDTF">2016-01-04T10:33:25Z</dcterms:created>
  <dcterms:modified xsi:type="dcterms:W3CDTF">2025-07-22T11:49:30Z</dcterms:modified>
</cp:coreProperties>
</file>