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0" r:id="rId3"/>
    <p:sldId id="259" r:id="rId4"/>
    <p:sldId id="276" r:id="rId5"/>
    <p:sldId id="270" r:id="rId6"/>
    <p:sldId id="264" r:id="rId7"/>
    <p:sldId id="289" r:id="rId8"/>
    <p:sldId id="268" r:id="rId9"/>
    <p:sldId id="288" r:id="rId10"/>
    <p:sldId id="262" r:id="rId11"/>
    <p:sldId id="290" r:id="rId12"/>
    <p:sldId id="282" r:id="rId13"/>
    <p:sldId id="284" r:id="rId14"/>
    <p:sldId id="285" r:id="rId15"/>
    <p:sldId id="272" r:id="rId16"/>
    <p:sldId id="278" r:id="rId17"/>
    <p:sldId id="291" r:id="rId18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435F7-B724-4B96-BFA0-01B056618430}" type="datetimeFigureOut">
              <a:rPr lang="de-DE" smtClean="0"/>
              <a:pPr/>
              <a:t>22.08.2025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3E05B-40E1-42B3-91F8-AE70A38F0F6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FFF5E6-FB84-470A-82FE-7CCDF1463459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F96164-3AEF-4E6B-A117-817E09BDA0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39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1E777-9483-413C-9CEF-20C94DC176CC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FF7B0-7A8D-4572-B7A1-934808F92D6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96164-3AEF-4E6B-A117-817E09BDA08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62A3-0168-41C5-AF63-EA6D08E0B137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BD065-9733-4383-AF8F-F4477BFEAC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9067-01BE-43CF-BE08-86F6CD9D8580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8CD8-A38A-40D1-B557-28E4AFE89E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DB14-0935-4E09-A60F-8E3B4D2E2A57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5658-7C31-49A8-9885-70E6A1D9F3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F31E-D01E-4432-A5BB-152AF506F2E1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3F7E-C530-436F-A0BE-81B371D45D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805F-84DC-499D-82B8-2286FDAB85FA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46A4-B38F-42F1-BABF-0741B5AF5E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1323-1D28-4549-8701-960AFD4407D6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0ED9-07FF-4106-A302-E4AE36A498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FBCC-A20C-4620-9607-7EB374ADD8D9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F7BE-FA21-44F6-9C0C-C0CECB2EB2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9465-F8D1-490A-BAC4-85E9F8119690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CA3F-47A1-44DB-B90A-406012FCCD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17744-42FC-4E9D-9DC9-2D6BCEB6FAC8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8ED27-E970-4961-9533-15E263E36F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3265-6D46-47BA-B3FB-0D90BCD2E731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73CB-A8C5-4AFE-BC8F-E530EEDA28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1B60F-2DF0-4F0F-B320-76ACBD7C08B2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A6594-900B-4279-99C4-3EA6FDFE34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2F4136-CA9D-45D2-BB79-6F07D2B875D3}" type="datetimeFigureOut">
              <a:rPr lang="de-DE"/>
              <a:pPr>
                <a:defRPr/>
              </a:pPr>
              <a:t>22.08.2025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2A49E-2AED-49AA-9378-C88FF79424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42938" y="1428750"/>
            <a:ext cx="7772400" cy="1470025"/>
          </a:xfrm>
        </p:spPr>
        <p:txBody>
          <a:bodyPr/>
          <a:lstStyle/>
          <a:p>
            <a:pPr eaLnBrk="1" hangingPunct="1"/>
            <a:r>
              <a:rPr lang="de-DE"/>
              <a:t>Das Sozialpraktikum des </a:t>
            </a:r>
            <a:br>
              <a:rPr lang="de-DE"/>
            </a:br>
            <a:r>
              <a:rPr lang="de-DE"/>
              <a:t>Ernst-Kalkuhl-Gymnasiums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600" dirty="0">
                <a:latin typeface="+mj-lt"/>
              </a:rPr>
              <a:t>in der Jahrgangsstufe </a:t>
            </a:r>
            <a:r>
              <a:rPr lang="de-DE" sz="3600" dirty="0" smtClean="0">
                <a:latin typeface="+mj-lt"/>
              </a:rPr>
              <a:t>Q1</a:t>
            </a:r>
            <a:endParaRPr lang="de-DE" sz="3600" dirty="0">
              <a:latin typeface="+mj-lt"/>
            </a:endParaRPr>
          </a:p>
        </p:txBody>
      </p:sp>
      <p:pic>
        <p:nvPicPr>
          <p:cNvPr id="2052" name="Picture 1" descr="C:\Users\Susanne\Documents\aSchule\Organisation\EKG-Logo300dpi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71813"/>
            <a:ext cx="186531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7" name="Freeform 3"/>
          <p:cNvSpPr/>
          <p:nvPr/>
        </p:nvSpPr>
        <p:spPr>
          <a:xfrm>
            <a:off x="0" y="600075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800" dirty="0"/>
              <a:t>3. Nachbereitung:</a:t>
            </a:r>
            <a:br>
              <a:rPr lang="de-DE" sz="4800" dirty="0"/>
            </a:br>
            <a:r>
              <a:rPr lang="de-DE" sz="4800" dirty="0"/>
              <a:t>Erfahrungsaustausch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2500306"/>
            <a:ext cx="7854950" cy="40005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dirty="0">
                <a:latin typeface="+mj-lt"/>
              </a:rPr>
              <a:t>						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latin typeface="+mj-lt"/>
            </a:endParaRPr>
          </a:p>
        </p:txBody>
      </p:sp>
      <p:pic>
        <p:nvPicPr>
          <p:cNvPr id="11269" name="Picture 3" descr="C:\Users\Susanne\Documents\aSchule\Organisation\Sozialpraktikum\Einführung EKG\Präsentation\speed_dating_full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819" y="2708920"/>
            <a:ext cx="3408362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8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2357438"/>
            <a:ext cx="7854950" cy="40005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dirty="0">
                <a:latin typeface="+mj-lt"/>
              </a:rPr>
              <a:t>						</a:t>
            </a:r>
          </a:p>
        </p:txBody>
      </p:sp>
      <p:sp>
        <p:nvSpPr>
          <p:cNvPr id="6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8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2" name="Picture 9" descr="C:\Users\Susanne\Pictures\Sozialpraktikum 2018\IMG_20180712_154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911" y="1599906"/>
            <a:ext cx="2743641" cy="3658187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2584471-728D-5581-1C5E-5A781295E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9" y="4964"/>
            <a:ext cx="3335989" cy="25019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A67F5C3-2D55-3A87-C4A5-631C56DDD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8308" y="3024443"/>
            <a:ext cx="4139907" cy="31049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1A17309A-0B61-C4C3-FB2E-55054CB062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39" y="-14955"/>
            <a:ext cx="3148981" cy="2361736"/>
          </a:xfrm>
          <a:prstGeom prst="rect">
            <a:avLst/>
          </a:prstGeom>
        </p:spPr>
      </p:pic>
      <p:pic>
        <p:nvPicPr>
          <p:cNvPr id="1027" name="Picture 3" descr="C:\Users\Susanne\Pictures\Sozialpraktikum\P13000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999452" y="628022"/>
            <a:ext cx="5145095" cy="3858821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1404" y="3862427"/>
            <a:ext cx="3743226" cy="280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A5FAD8F4-2E31-73E9-38D6-5F61EE2A75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49" y="4097074"/>
            <a:ext cx="3419872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>
          <a:xfrm>
            <a:off x="684213" y="3068638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>
                <a:solidFill>
                  <a:srgbClr val="00B050"/>
                </a:solidFill>
              </a:rPr>
              <a:t>Und so geht es jetzt weiter…</a:t>
            </a:r>
            <a:endParaRPr lang="de-DE" sz="320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500" y="2428875"/>
            <a:ext cx="7854950" cy="3786188"/>
          </a:xfrm>
        </p:spPr>
        <p:txBody>
          <a:bodyPr rtlCol="0">
            <a:normAutofit/>
          </a:bodyPr>
          <a:lstStyle/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de-DE" sz="3000" dirty="0"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>
                <a:solidFill>
                  <a:srgbClr val="00B050"/>
                </a:solidFill>
              </a:rPr>
              <a:t>Formaler Ablauf: </a:t>
            </a:r>
            <a:br>
              <a:rPr lang="de-DE" sz="4000">
                <a:solidFill>
                  <a:srgbClr val="00B050"/>
                </a:solidFill>
              </a:rPr>
            </a:br>
            <a:r>
              <a:rPr lang="de-DE" sz="4000">
                <a:solidFill>
                  <a:srgbClr val="00B050"/>
                </a:solidFill>
              </a:rPr>
              <a:t>Wahl der Praktikumsplätze</a:t>
            </a:r>
            <a:endParaRPr lang="de-DE" sz="320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2428875"/>
            <a:ext cx="8640960" cy="3786188"/>
          </a:xfrm>
        </p:spPr>
        <p:txBody>
          <a:bodyPr rtlCol="0">
            <a:normAutofit fontScale="25000" lnSpcReduction="20000"/>
          </a:bodyPr>
          <a:lstStyle/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de-DE" sz="3600" dirty="0">
              <a:solidFill>
                <a:schemeClr val="tx1"/>
              </a:solidFill>
              <a:latin typeface="+mj-lt"/>
            </a:endParaRP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7200" dirty="0">
                <a:solidFill>
                  <a:schemeClr val="tx1"/>
                </a:solidFill>
              </a:rPr>
              <a:t>Information zu Einrichtungstypen: Schaukasten (Lädchen) / </a:t>
            </a:r>
            <a:r>
              <a:rPr lang="de-DE" sz="7200" dirty="0" err="1" smtClean="0">
                <a:solidFill>
                  <a:schemeClr val="tx1"/>
                </a:solidFill>
              </a:rPr>
              <a:t>Moodlekurs</a:t>
            </a:r>
            <a:r>
              <a:rPr lang="de-DE" sz="7200" dirty="0" smtClean="0">
                <a:solidFill>
                  <a:schemeClr val="tx1"/>
                </a:solidFill>
              </a:rPr>
              <a:t> </a:t>
            </a:r>
            <a:r>
              <a:rPr lang="de-DE" sz="7200" dirty="0">
                <a:solidFill>
                  <a:schemeClr val="tx1"/>
                </a:solidFill>
              </a:rPr>
              <a:t>‚Sozialpraktikum‘ 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7200" dirty="0">
                <a:solidFill>
                  <a:schemeClr val="tx1"/>
                </a:solidFill>
              </a:rPr>
              <a:t>	→</a:t>
            </a:r>
            <a:r>
              <a:rPr lang="de-DE" sz="7200" dirty="0">
                <a:solidFill>
                  <a:srgbClr val="00B050"/>
                </a:solidFill>
              </a:rPr>
              <a:t> </a:t>
            </a:r>
            <a:r>
              <a:rPr lang="de-DE" sz="7200" dirty="0">
                <a:solidFill>
                  <a:schemeClr val="tx1"/>
                </a:solidFill>
              </a:rPr>
              <a:t>ausführliche Angaben zu formalen Voraussetzungen, persönlichen Anforderungen, Tätigkeitsbereichen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de-DE" sz="7200" dirty="0">
              <a:solidFill>
                <a:schemeClr val="tx1"/>
              </a:solidFill>
            </a:endParaRP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7200" dirty="0">
                <a:solidFill>
                  <a:schemeClr val="tx1"/>
                </a:solidFill>
              </a:rPr>
              <a:t>Präsentation der Einrichtungstypen durch  </a:t>
            </a:r>
            <a:r>
              <a:rPr lang="de-DE" sz="7200" dirty="0" smtClean="0">
                <a:solidFill>
                  <a:schemeClr val="tx1"/>
                </a:solidFill>
              </a:rPr>
              <a:t>Q2</a:t>
            </a:r>
            <a:endParaRPr lang="de-DE" sz="7200" dirty="0">
              <a:solidFill>
                <a:srgbClr val="00B050"/>
              </a:solidFill>
            </a:endParaRP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7200" dirty="0" smtClean="0">
                <a:solidFill>
                  <a:schemeClr val="tx1"/>
                </a:solidFill>
              </a:rPr>
              <a:t>Zeitnahe (!) Wahl eines Praktikumsplatzes </a:t>
            </a:r>
            <a:r>
              <a:rPr lang="de-DE" sz="7200" dirty="0">
                <a:solidFill>
                  <a:schemeClr val="tx1"/>
                </a:solidFill>
              </a:rPr>
              <a:t>aus Kontingent  (s. Liste + Aushänge</a:t>
            </a:r>
            <a:r>
              <a:rPr lang="de-DE" sz="7200" dirty="0" smtClean="0">
                <a:solidFill>
                  <a:schemeClr val="tx1"/>
                </a:solidFill>
              </a:rPr>
              <a:t>) oder </a:t>
            </a:r>
            <a:r>
              <a:rPr lang="de-DE" sz="7200" dirty="0">
                <a:solidFill>
                  <a:schemeClr val="tx1"/>
                </a:solidFill>
              </a:rPr>
              <a:t>eines selbstgesuchten </a:t>
            </a:r>
            <a:r>
              <a:rPr lang="de-DE" sz="7200" dirty="0" smtClean="0">
                <a:solidFill>
                  <a:schemeClr val="tx1"/>
                </a:solidFill>
              </a:rPr>
              <a:t>Praktikumsplatzes (Ansprechpartner, Kontaktdaten an Schule)</a:t>
            </a:r>
          </a:p>
          <a:p>
            <a:pPr marL="179387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de-DE" sz="7200" dirty="0">
              <a:solidFill>
                <a:schemeClr val="tx1"/>
              </a:solidFill>
            </a:endParaRPr>
          </a:p>
          <a:p>
            <a:pPr marL="1322387" indent="-1143000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de-DE" sz="7200" dirty="0" smtClean="0">
                <a:solidFill>
                  <a:schemeClr val="tx1"/>
                </a:solidFill>
              </a:rPr>
              <a:t>eigenständige Kontaktaufnahme und Bewerbung dort (Achtet auf Voraussetzungen)</a:t>
            </a:r>
          </a:p>
          <a:p>
            <a:pPr marL="179387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de-DE" sz="7200" dirty="0">
              <a:solidFill>
                <a:schemeClr val="tx1"/>
              </a:solidFill>
            </a:endParaRPr>
          </a:p>
          <a:p>
            <a:pPr marL="1322387" indent="-1143000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de-DE" sz="7200" dirty="0" smtClean="0">
                <a:solidFill>
                  <a:schemeClr val="tx1"/>
                </a:solidFill>
              </a:rPr>
              <a:t>Abgabe der Aufnahmebestätigung der Einrichtung bei der Schule/Koordinatorin </a:t>
            </a:r>
            <a:r>
              <a:rPr lang="de-DE" sz="7200" smtClean="0">
                <a:solidFill>
                  <a:schemeClr val="tx1"/>
                </a:solidFill>
              </a:rPr>
              <a:t>bis November </a:t>
            </a:r>
            <a:endParaRPr lang="de-DE" sz="7200" dirty="0" smtClean="0">
              <a:solidFill>
                <a:schemeClr val="tx1"/>
              </a:solidFill>
            </a:endParaRPr>
          </a:p>
          <a:p>
            <a:pPr marL="179387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de-DE" sz="7200" dirty="0">
              <a:solidFill>
                <a:schemeClr val="tx1"/>
              </a:solidFill>
            </a:endParaRPr>
          </a:p>
          <a:p>
            <a:pPr marL="539750" indent="-360363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AutoNum type="alphaLcParenR"/>
              <a:defRPr/>
            </a:pPr>
            <a:endParaRPr lang="de-DE" sz="7200" dirty="0">
              <a:solidFill>
                <a:schemeClr val="tx1"/>
              </a:solidFill>
            </a:endParaRP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de-DE" sz="7200" dirty="0"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sz="7200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sz="7200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sz="7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>
                <a:solidFill>
                  <a:srgbClr val="00B050"/>
                </a:solidFill>
              </a:rPr>
              <a:t>Weitere Hinweise:</a:t>
            </a:r>
            <a:endParaRPr lang="de-DE" sz="320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750" y="1844675"/>
            <a:ext cx="7854950" cy="4321175"/>
          </a:xfrm>
        </p:spPr>
        <p:txBody>
          <a:bodyPr rtlCol="0">
            <a:normAutofit fontScale="92500"/>
          </a:bodyPr>
          <a:lstStyle/>
          <a:p>
            <a:pPr marL="269875" indent="-2698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</a:rPr>
              <a:t>einige Praktikumsplätze werden nicht freigehalten </a:t>
            </a:r>
            <a:r>
              <a:rPr lang="de-DE" sz="2800" dirty="0">
                <a:solidFill>
                  <a:schemeClr val="tx1"/>
                </a:solidFill>
                <a:sym typeface="Wingdings"/>
              </a:rPr>
              <a:t> Initiativbewerbung notwendig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  <a:sym typeface="Wingdings"/>
              </a:rPr>
              <a:t> sprecht Koordinatorin an!</a:t>
            </a:r>
            <a:endParaRPr lang="de-DE" sz="2800" dirty="0">
              <a:solidFill>
                <a:schemeClr val="tx1"/>
              </a:solidFill>
            </a:endParaRPr>
          </a:p>
          <a:p>
            <a:pPr marL="269875" indent="-2698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</a:rPr>
              <a:t>Beispiele für Bewerbungsschreiben / Kurzlebenslauf auf </a:t>
            </a:r>
            <a:r>
              <a:rPr lang="de-DE" sz="2800" dirty="0" err="1">
                <a:solidFill>
                  <a:schemeClr val="tx1"/>
                </a:solidFill>
              </a:rPr>
              <a:t>moodle</a:t>
            </a:r>
            <a:endParaRPr lang="de-DE" sz="2800" dirty="0">
              <a:solidFill>
                <a:schemeClr val="tx1"/>
              </a:solidFill>
            </a:endParaRPr>
          </a:p>
          <a:p>
            <a:pPr marL="269875" indent="-269875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dirty="0">
                <a:solidFill>
                  <a:schemeClr val="tx1"/>
                </a:solidFill>
              </a:rPr>
              <a:t>stellenabhängig notwendig: erweitertes Führungszeugnis </a:t>
            </a:r>
            <a:r>
              <a:rPr lang="de-DE" sz="2200" dirty="0">
                <a:solidFill>
                  <a:schemeClr val="tx1"/>
                </a:solidFill>
              </a:rPr>
              <a:t>(schriftl. Aufforderung des Einrichtungsträgers zur Beantragung mitbringen, nicht älter als 3 Monate, 6-wöchige Bearbeitungszeit, gebührenfrei bei unentgeltlichem Praktikum)</a:t>
            </a:r>
            <a:r>
              <a:rPr lang="de-DE" sz="2800" dirty="0">
                <a:solidFill>
                  <a:schemeClr val="tx1"/>
                </a:solidFill>
              </a:rPr>
              <a:t>, Impfungen, kleines ärztliches Attest </a:t>
            </a:r>
            <a:r>
              <a:rPr lang="de-DE" sz="2400" dirty="0">
                <a:solidFill>
                  <a:schemeClr val="tx1"/>
                </a:solidFill>
              </a:rPr>
              <a:t>(Kosten bis zu 15 €)</a:t>
            </a:r>
          </a:p>
        </p:txBody>
      </p:sp>
      <p:sp>
        <p:nvSpPr>
          <p:cNvPr id="4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>
                <a:solidFill>
                  <a:srgbClr val="00B050"/>
                </a:solidFill>
              </a:rPr>
              <a:t>Bewerbung und Vorstellung</a:t>
            </a:r>
            <a:endParaRPr lang="de-DE" sz="320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7188" y="1857375"/>
            <a:ext cx="8412162" cy="4500563"/>
          </a:xfrm>
        </p:spPr>
        <p:txBody>
          <a:bodyPr rtlCol="0">
            <a:noAutofit/>
          </a:bodyPr>
          <a:lstStyle/>
          <a:p>
            <a:pPr marL="179388" indent="-179388" algn="l" eaLnBrk="1" fontAlgn="auto" hangingPunct="1">
              <a:lnSpc>
                <a:spcPct val="17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b="1" dirty="0" smtClean="0">
                <a:solidFill>
                  <a:schemeClr val="tx1"/>
                </a:solidFill>
                <a:latin typeface="+mj-lt"/>
              </a:rPr>
              <a:t>Melden</a:t>
            </a: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+mj-lt"/>
              </a:rPr>
              <a:t>bei eurer </a:t>
            </a: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Wunsch-Einrichtung</a:t>
            </a:r>
            <a:r>
              <a:rPr lang="de-DE" sz="2000" dirty="0">
                <a:solidFill>
                  <a:schemeClr val="tx1"/>
                </a:solidFill>
                <a:latin typeface="+mj-lt"/>
              </a:rPr>
              <a:t>: Vereinbarung eines Vorstellungsgesprächs sowie benötigter schriftlicher Unterlagen, z.B. Bewerbungsschreiben, Lebenslauf, Führungszeugnis, Datenschutzerklärung</a:t>
            </a:r>
          </a:p>
          <a:p>
            <a:pPr marL="179388" indent="-179388" algn="l" eaLnBrk="1" fontAlgn="auto" hangingPunct="1">
              <a:lnSpc>
                <a:spcPct val="17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(Falls mehrere </a:t>
            </a:r>
            <a:r>
              <a:rPr lang="de-DE" sz="1800" dirty="0" err="1">
                <a:solidFill>
                  <a:schemeClr val="tx1"/>
                </a:solidFill>
                <a:latin typeface="+mj-lt"/>
              </a:rPr>
              <a:t>SuS</a:t>
            </a:r>
            <a:r>
              <a:rPr lang="de-DE" sz="1800" dirty="0">
                <a:solidFill>
                  <a:schemeClr val="tx1"/>
                </a:solidFill>
                <a:latin typeface="+mj-lt"/>
              </a:rPr>
              <a:t> in einer Einrichtung sind → gemeinsamen Termin vereinbaren)</a:t>
            </a:r>
          </a:p>
          <a:p>
            <a:pPr marL="179388" indent="-179388" algn="l" eaLnBrk="1" fontAlgn="auto" hangingPunct="1">
              <a:lnSpc>
                <a:spcPct val="17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b="1" dirty="0">
                <a:solidFill>
                  <a:schemeClr val="tx1"/>
                </a:solidFill>
                <a:latin typeface="+mj-lt"/>
              </a:rPr>
              <a:t>Vorstellungstermin:</a:t>
            </a:r>
            <a:r>
              <a:rPr lang="de-DE" sz="2000" dirty="0">
                <a:solidFill>
                  <a:schemeClr val="tx1"/>
                </a:solidFill>
                <a:latin typeface="+mj-lt"/>
              </a:rPr>
              <a:t> Bewerbungsunterlagen mitbringen, Unterzeichnung des Bestätigungsformulars für Praktikumsplatz</a:t>
            </a:r>
          </a:p>
          <a:p>
            <a:pPr marL="179388" indent="-179388" algn="l" eaLnBrk="1" fontAlgn="auto" hangingPunct="1">
              <a:lnSpc>
                <a:spcPct val="17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000" b="1" dirty="0" smtClean="0">
                <a:solidFill>
                  <a:schemeClr val="tx1"/>
                </a:solidFill>
                <a:latin typeface="+mj-lt"/>
              </a:rPr>
              <a:t>Abgabe Bestätigungsformular bei Koordinatorin</a:t>
            </a:r>
            <a:endParaRPr lang="de-DE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6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>
                <a:solidFill>
                  <a:srgbClr val="00B050"/>
                </a:solidFill>
              </a:rPr>
              <a:t>Nach dem Praktikum</a:t>
            </a:r>
            <a:endParaRPr lang="de-DE" sz="320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2038349"/>
            <a:ext cx="8215342" cy="4143375"/>
          </a:xfrm>
        </p:spPr>
        <p:txBody>
          <a:bodyPr rtlCol="0">
            <a:normAutofit/>
          </a:bodyPr>
          <a:lstStyle/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  <a:latin typeface="+mj-lt"/>
              </a:rPr>
              <a:t>Teilnahmebescheinigung über Praktikum ausgestellt durch Praktikumsstelle (s. Formular)</a:t>
            </a:r>
          </a:p>
          <a:p>
            <a:pPr marL="630238" indent="-630238" algn="l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tabLst>
                <a:tab pos="269875" algn="l"/>
              </a:tabLst>
              <a:defRPr/>
            </a:pPr>
            <a:r>
              <a:rPr lang="de-DE" dirty="0">
                <a:solidFill>
                  <a:srgbClr val="FFC000"/>
                </a:solidFill>
                <a:latin typeface="+mj-lt"/>
              </a:rPr>
              <a:t>	</a:t>
            </a:r>
            <a:r>
              <a:rPr lang="de-DE" sz="2800" dirty="0">
                <a:solidFill>
                  <a:srgbClr val="00B050"/>
                </a:solidFill>
                <a:latin typeface="+mj-lt"/>
              </a:rPr>
              <a:t>→ Abgabe bei </a:t>
            </a:r>
            <a:r>
              <a:rPr lang="de-DE" sz="2800" dirty="0" smtClean="0">
                <a:solidFill>
                  <a:srgbClr val="00B050"/>
                </a:solidFill>
                <a:latin typeface="+mj-lt"/>
              </a:rPr>
              <a:t>Koordinatorin </a:t>
            </a:r>
            <a:r>
              <a:rPr lang="de-DE" sz="2800" dirty="0">
                <a:solidFill>
                  <a:srgbClr val="00B050"/>
                </a:solidFill>
                <a:latin typeface="+mj-lt"/>
              </a:rPr>
              <a:t>oder Übersendung durch Praktikumsstelle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9388" algn="l"/>
              </a:tabLst>
              <a:defRPr/>
            </a:pPr>
            <a:r>
              <a:rPr lang="de-DE" sz="2800" dirty="0">
                <a:solidFill>
                  <a:schemeClr val="tx1"/>
                </a:solidFill>
                <a:latin typeface="+mj-lt"/>
              </a:rPr>
              <a:t>Plenumsveranstaltung zur Nachbereitung  des Praktikums am </a:t>
            </a:r>
            <a:r>
              <a:rPr lang="de-DE" sz="2800" dirty="0" smtClean="0">
                <a:solidFill>
                  <a:schemeClr val="tx1"/>
                </a:solidFill>
                <a:latin typeface="+mj-lt"/>
              </a:rPr>
              <a:t>Donnerstag </a:t>
            </a:r>
            <a:r>
              <a:rPr lang="de-DE" sz="2800" dirty="0">
                <a:solidFill>
                  <a:schemeClr val="tx1"/>
                </a:solidFill>
                <a:latin typeface="+mj-lt"/>
              </a:rPr>
              <a:t>von </a:t>
            </a:r>
            <a:r>
              <a:rPr lang="de-DE" sz="2800" dirty="0" smtClean="0">
                <a:solidFill>
                  <a:srgbClr val="00B050"/>
                </a:solidFill>
                <a:latin typeface="+mj-lt"/>
              </a:rPr>
              <a:t>13:30-16:00 Uhr</a:t>
            </a:r>
            <a:endParaRPr lang="de-DE" sz="2800" dirty="0">
              <a:solidFill>
                <a:srgbClr val="00B050"/>
              </a:solidFill>
              <a:latin typeface="+mj-lt"/>
            </a:endParaRPr>
          </a:p>
          <a:p>
            <a:pPr marL="630238" indent="-630238" algn="l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tabLst>
                <a:tab pos="269875" algn="l"/>
              </a:tabLst>
              <a:defRPr/>
            </a:pPr>
            <a:endParaRPr lang="de-DE" dirty="0">
              <a:solidFill>
                <a:srgbClr val="FFC000"/>
              </a:solidFill>
              <a:latin typeface="+mj-lt"/>
            </a:endParaRP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de-DE" sz="3600" dirty="0">
              <a:latin typeface="+mj-lt"/>
            </a:endParaRP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Char char="•"/>
              <a:defRPr/>
            </a:pPr>
            <a:endParaRPr lang="de-DE" sz="3600" dirty="0">
              <a:latin typeface="+mj-lt"/>
            </a:endParaRP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de-DE" sz="3000" dirty="0"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6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642938" y="1285875"/>
            <a:ext cx="7772400" cy="1470025"/>
          </a:xfrm>
        </p:spPr>
        <p:txBody>
          <a:bodyPr anchor="t"/>
          <a:lstStyle/>
          <a:p>
            <a:pPr eaLnBrk="1" hangingPunct="1"/>
            <a:r>
              <a:rPr lang="de-DE"/>
              <a:t>Das Sozialpraktikum des Ernst-Kalkuhl-Gymnasiums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4400" dirty="0">
                <a:solidFill>
                  <a:srgbClr val="FF0000"/>
                </a:solidFill>
                <a:latin typeface="+mj-lt"/>
              </a:rPr>
              <a:t>Vielen Dank für Eure Aufmerksamkeit</a:t>
            </a:r>
          </a:p>
        </p:txBody>
      </p:sp>
      <p:sp>
        <p:nvSpPr>
          <p:cNvPr id="6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pic>
        <p:nvPicPr>
          <p:cNvPr id="17415" name="Picture 1" descr="C:\Users\Susanne\Documents\aSchule\Organisation\EKG-Logo300dpi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86063"/>
            <a:ext cx="186531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642938" y="1143000"/>
            <a:ext cx="7772400" cy="1470025"/>
          </a:xfrm>
        </p:spPr>
        <p:txBody>
          <a:bodyPr/>
          <a:lstStyle/>
          <a:p>
            <a:pPr eaLnBrk="1" hangingPunct="1"/>
            <a:r>
              <a:rPr lang="de-DE" sz="4800" i="1" dirty="0">
                <a:solidFill>
                  <a:srgbClr val="00B050"/>
                </a:solidFill>
              </a:rPr>
              <a:t>Bedeutung des </a:t>
            </a:r>
            <a:r>
              <a:rPr lang="de-DE" sz="4800" i="1" dirty="0" smtClean="0">
                <a:solidFill>
                  <a:srgbClr val="00B050"/>
                </a:solidFill>
              </a:rPr>
              <a:t>Sozialpraktikums in der Q1</a:t>
            </a:r>
            <a:endParaRPr lang="de-DE" sz="4800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28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3600" dirty="0">
              <a:latin typeface="+mj-lt"/>
            </a:endParaRPr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067054" y="2613025"/>
            <a:ext cx="7854696" cy="322734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de-DE" sz="3600" dirty="0">
              <a:latin typeface="+mj-lt"/>
              <a:cs typeface="+mn-cs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324792"/>
              </p:ext>
            </p:extLst>
          </p:nvPr>
        </p:nvGraphicFramePr>
        <p:xfrm>
          <a:off x="1689100" y="2924944"/>
          <a:ext cx="5765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kument" r:id="rId5" imgW="5766396" imgH="3200038" progId="Word.Document.12">
                  <p:embed/>
                </p:oleObj>
              </mc:Choice>
              <mc:Fallback>
                <p:oleObj name="Dokument" r:id="rId5" imgW="5766396" imgH="32000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9100" y="2924944"/>
                        <a:ext cx="57658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800" i="1">
                <a:solidFill>
                  <a:srgbClr val="00B050"/>
                </a:solidFill>
              </a:rPr>
              <a:t>Die drei Phasen des Sozialpraktikums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8324880" cy="4000500"/>
          </a:xfrm>
        </p:spPr>
        <p:txBody>
          <a:bodyPr rtlCol="0">
            <a:normAutofit fontScale="62500" lnSpcReduction="20000"/>
          </a:bodyPr>
          <a:lstStyle/>
          <a:p>
            <a:pPr marL="539750" indent="-539750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sz="3600" dirty="0">
              <a:solidFill>
                <a:schemeClr val="tx1"/>
              </a:solidFill>
            </a:endParaRPr>
          </a:p>
          <a:p>
            <a:pPr marL="360363" indent="-360363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4300" dirty="0">
                <a:solidFill>
                  <a:schemeClr val="tx1"/>
                </a:solidFill>
              </a:rPr>
              <a:t>1.	Vorbereitung: </a:t>
            </a:r>
            <a:r>
              <a:rPr lang="de-DE" sz="4300" dirty="0" smtClean="0">
                <a:solidFill>
                  <a:schemeClr val="tx1"/>
                </a:solidFill>
              </a:rPr>
              <a:t>Unterricht </a:t>
            </a:r>
            <a:r>
              <a:rPr lang="de-DE" sz="4300" dirty="0">
                <a:solidFill>
                  <a:schemeClr val="tx1"/>
                </a:solidFill>
              </a:rPr>
              <a:t>/ Infoveranstaltung</a:t>
            </a:r>
            <a:endParaRPr lang="de-DE" sz="4300" dirty="0">
              <a:solidFill>
                <a:schemeClr val="tx1"/>
              </a:solidFill>
              <a:latin typeface="+mj-lt"/>
            </a:endParaRPr>
          </a:p>
          <a:p>
            <a:pPr marL="539750" indent="-539750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sz="4300" dirty="0">
              <a:solidFill>
                <a:schemeClr val="tx1"/>
              </a:solidFill>
              <a:latin typeface="+mj-lt"/>
            </a:endParaRPr>
          </a:p>
          <a:p>
            <a:pPr marL="360363" indent="-360363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AutoNum type="arabicPeriod" startAt="2"/>
              <a:defRPr/>
            </a:pPr>
            <a:r>
              <a:rPr lang="de-DE" sz="4300" dirty="0">
                <a:solidFill>
                  <a:schemeClr val="tx1"/>
                </a:solidFill>
                <a:latin typeface="+mj-lt"/>
              </a:rPr>
              <a:t>Sozialpraktikum in den </a:t>
            </a:r>
            <a:r>
              <a:rPr lang="de-DE" sz="4300" dirty="0" smtClean="0">
                <a:solidFill>
                  <a:schemeClr val="tx1"/>
                </a:solidFill>
                <a:latin typeface="+mj-lt"/>
              </a:rPr>
              <a:t>Einrichtungen</a:t>
            </a:r>
            <a:r>
              <a:rPr lang="de-DE" sz="43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4300" dirty="0" smtClean="0">
                <a:solidFill>
                  <a:schemeClr val="tx1"/>
                </a:solidFill>
                <a:latin typeface="+mj-lt"/>
              </a:rPr>
              <a:t>in den letzten </a:t>
            </a:r>
            <a:r>
              <a:rPr lang="de-DE" sz="4300" smtClean="0">
                <a:solidFill>
                  <a:schemeClr val="tx1"/>
                </a:solidFill>
                <a:latin typeface="+mj-lt"/>
              </a:rPr>
              <a:t>zwei </a:t>
            </a:r>
            <a:r>
              <a:rPr lang="de-DE" sz="4300" smtClean="0">
                <a:solidFill>
                  <a:schemeClr val="tx1"/>
                </a:solidFill>
                <a:latin typeface="+mj-lt"/>
              </a:rPr>
              <a:t>Schulwochen 6.7.-16.7.26, </a:t>
            </a:r>
            <a:r>
              <a:rPr lang="de-DE" sz="4300" dirty="0" smtClean="0">
                <a:solidFill>
                  <a:schemeClr val="tx1"/>
                </a:solidFill>
                <a:latin typeface="+mj-lt"/>
              </a:rPr>
              <a:t>letzter Praktikumstag </a:t>
            </a:r>
            <a:r>
              <a:rPr lang="de-DE" sz="4300" smtClean="0">
                <a:solidFill>
                  <a:schemeClr val="tx1"/>
                </a:solidFill>
                <a:latin typeface="+mj-lt"/>
              </a:rPr>
              <a:t>Donnerstag </a:t>
            </a:r>
            <a:r>
              <a:rPr lang="de-DE" sz="4300" smtClean="0">
                <a:solidFill>
                  <a:schemeClr val="tx1"/>
                </a:solidFill>
                <a:latin typeface="+mj-lt"/>
              </a:rPr>
              <a:t>16.7. bis </a:t>
            </a:r>
            <a:r>
              <a:rPr lang="de-DE" sz="4300" dirty="0" smtClean="0">
                <a:solidFill>
                  <a:schemeClr val="tx1"/>
                </a:solidFill>
                <a:latin typeface="+mj-lt"/>
              </a:rPr>
              <a:t>12 Uhr</a:t>
            </a:r>
            <a:endParaRPr lang="de-DE" sz="4300" dirty="0">
              <a:solidFill>
                <a:schemeClr val="tx1"/>
              </a:solidFill>
              <a:latin typeface="+mj-lt"/>
            </a:endParaRPr>
          </a:p>
          <a:p>
            <a:pPr marL="360363" indent="-360363"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4300" dirty="0">
                <a:solidFill>
                  <a:schemeClr val="tx1"/>
                </a:solidFill>
                <a:latin typeface="+mj-lt"/>
              </a:rPr>
              <a:t>	</a:t>
            </a:r>
            <a:r>
              <a:rPr lang="de-DE" sz="4300" dirty="0" smtClean="0">
                <a:solidFill>
                  <a:schemeClr val="tx1"/>
                </a:solidFill>
                <a:latin typeface="+mj-lt"/>
              </a:rPr>
              <a:t>→ </a:t>
            </a:r>
            <a:r>
              <a:rPr lang="de-DE" sz="4300" dirty="0">
                <a:solidFill>
                  <a:schemeClr val="tx1"/>
                </a:solidFill>
                <a:latin typeface="+mj-lt"/>
              </a:rPr>
              <a:t>Begleitung durch Lehrkräfte</a:t>
            </a:r>
          </a:p>
          <a:p>
            <a:pPr marL="539750" indent="-539750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sz="4300" dirty="0">
              <a:solidFill>
                <a:schemeClr val="tx1"/>
              </a:solidFill>
              <a:latin typeface="+mj-lt"/>
            </a:endParaRPr>
          </a:p>
          <a:p>
            <a:pPr marL="360363" indent="-360363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AutoNum type="arabicPeriod" startAt="3"/>
              <a:defRPr/>
            </a:pPr>
            <a:r>
              <a:rPr lang="de-DE" sz="4300" dirty="0" smtClean="0">
                <a:solidFill>
                  <a:schemeClr val="tx1"/>
                </a:solidFill>
                <a:latin typeface="+mj-lt"/>
              </a:rPr>
              <a:t>Nachbereitung direkt im Anschluss: </a:t>
            </a:r>
            <a:endParaRPr lang="de-DE" sz="4300" dirty="0">
              <a:solidFill>
                <a:schemeClr val="tx1"/>
              </a:solidFill>
              <a:latin typeface="+mj-lt"/>
            </a:endParaRPr>
          </a:p>
          <a:p>
            <a:pPr marL="742950" indent="-382588" algn="l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4300" dirty="0" smtClean="0">
                <a:solidFill>
                  <a:schemeClr val="tx1"/>
                </a:solidFill>
                <a:latin typeface="+mj-lt"/>
              </a:rPr>
              <a:t>Donnerstag</a:t>
            </a:r>
            <a:r>
              <a:rPr lang="de-DE" sz="43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sz="4300" dirty="0" smtClean="0">
                <a:solidFill>
                  <a:schemeClr val="tx1"/>
                </a:solidFill>
                <a:latin typeface="+mj-lt"/>
              </a:rPr>
              <a:t>von 13.30 Uhr bis 16 Uhr</a:t>
            </a:r>
            <a:r>
              <a:rPr lang="de-DE" sz="43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de-DE" sz="4300" dirty="0" smtClean="0">
                <a:solidFill>
                  <a:schemeClr val="tx1"/>
                </a:solidFill>
                <a:latin typeface="+mj-lt"/>
              </a:rPr>
              <a:t>auf </a:t>
            </a:r>
            <a:r>
              <a:rPr lang="de-DE" sz="4300" dirty="0" err="1">
                <a:solidFill>
                  <a:schemeClr val="tx1"/>
                </a:solidFill>
                <a:latin typeface="+mj-lt"/>
              </a:rPr>
              <a:t>Kalkuhl</a:t>
            </a:r>
            <a:endParaRPr lang="de-DE" sz="4300" dirty="0">
              <a:solidFill>
                <a:schemeClr val="tx1"/>
              </a:solidFill>
              <a:latin typeface="+mj-lt"/>
            </a:endParaRPr>
          </a:p>
          <a:p>
            <a:pPr marL="539750" indent="-539750" algn="l" eaLnBrk="1" fontAlgn="auto" hangingPunct="1"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algn="l" eaLnBrk="1" hangingPunct="1"/>
            <a:r>
              <a:rPr lang="de-DE" sz="4800" dirty="0"/>
              <a:t>1. Vorbereitender Unterricht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2357438"/>
            <a:ext cx="7854950" cy="4000500"/>
          </a:xfrm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4000" dirty="0">
                <a:solidFill>
                  <a:schemeClr val="tx1"/>
                </a:solidFill>
                <a:latin typeface="+mj-lt"/>
              </a:rPr>
              <a:t>Religions- u. Philosophieunterricht in den Kursen,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4000" dirty="0">
                <a:solidFill>
                  <a:schemeClr val="tx1"/>
                </a:solidFill>
                <a:latin typeface="+mj-lt"/>
              </a:rPr>
              <a:t>angeschlossen z.B. an Themen des Zentralabiturs:</a:t>
            </a:r>
          </a:p>
          <a:p>
            <a:pPr marL="179388" indent="-179388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rgbClr val="C00000"/>
                </a:solidFill>
                <a:latin typeface="+mj-lt"/>
              </a:rPr>
              <a:t>Handeln in der Gemeinschaft aus dem Glauben heraus (ev. Religion)</a:t>
            </a:r>
          </a:p>
          <a:p>
            <a:pPr marL="179388" indent="-179388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rgbClr val="FF0000"/>
                </a:solidFill>
                <a:latin typeface="+mj-lt"/>
              </a:rPr>
              <a:t>„Was ist ein gutes Leben? – Begriffsbestimmung von Ethik und Moral“ (Philosophie)</a:t>
            </a:r>
          </a:p>
          <a:p>
            <a:pPr marL="179388" indent="-179388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rgbClr val="FFFF00"/>
                </a:solidFill>
                <a:latin typeface="+mj-lt"/>
              </a:rPr>
              <a:t>„</a:t>
            </a:r>
            <a:r>
              <a:rPr lang="de-DE" sz="3600" dirty="0">
                <a:solidFill>
                  <a:srgbClr val="FFC000"/>
                </a:solidFill>
                <a:latin typeface="+mj-lt"/>
              </a:rPr>
              <a:t>Verantwortliches Handeln aus christlicher Motivation“ (kath. Religion</a:t>
            </a:r>
            <a:r>
              <a:rPr lang="de-DE" sz="3600" dirty="0" smtClean="0">
                <a:solidFill>
                  <a:srgbClr val="FFC000"/>
                </a:solidFill>
                <a:latin typeface="+mj-lt"/>
              </a:rPr>
              <a:t>)</a:t>
            </a:r>
          </a:p>
          <a:p>
            <a:pPr marL="179388" indent="-179388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 smtClean="0">
                <a:solidFill>
                  <a:srgbClr val="00B050"/>
                </a:solidFill>
                <a:latin typeface="+mj-lt"/>
              </a:rPr>
              <a:t>Inklusion und Integration in Kita und Schule (Pädagogik)</a:t>
            </a:r>
            <a:endParaRPr lang="de-DE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7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800" dirty="0"/>
              <a:t>2. Sozialpraktikum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500" y="2286000"/>
            <a:ext cx="8215342" cy="4143375"/>
          </a:xfrm>
        </p:spPr>
        <p:txBody>
          <a:bodyPr rtlCol="0">
            <a:normAutofit fontScale="62500" lnSpcReduction="20000"/>
          </a:bodyPr>
          <a:lstStyle/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b="1" dirty="0">
                <a:solidFill>
                  <a:schemeClr val="tx1"/>
                </a:solidFill>
                <a:latin typeface="+mj-lt"/>
              </a:rPr>
              <a:t>Absolvieren des Praktikums </a:t>
            </a:r>
            <a:r>
              <a:rPr lang="de-DE" sz="3600" b="1" dirty="0">
                <a:solidFill>
                  <a:schemeClr val="tx1"/>
                </a:solidFill>
              </a:rPr>
              <a:t>in sozialen u. karitativen </a:t>
            </a:r>
            <a:r>
              <a:rPr lang="de-DE" sz="3600" b="1" dirty="0" err="1">
                <a:solidFill>
                  <a:schemeClr val="tx1"/>
                </a:solidFill>
              </a:rPr>
              <a:t>Einrichtun</a:t>
            </a:r>
            <a:r>
              <a:rPr lang="de-DE" sz="3600" b="1" dirty="0">
                <a:solidFill>
                  <a:schemeClr val="tx1"/>
                </a:solidFill>
              </a:rPr>
              <a:t>-gen mit unterschiedlichen Tätigkeitsbereichen im Raum Bonn </a:t>
            </a:r>
          </a:p>
          <a:p>
            <a:pPr marL="539750" indent="-360363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AutoNum type="alphaLcParenR"/>
              <a:defRPr/>
            </a:pPr>
            <a:r>
              <a:rPr lang="de-DE" sz="3600" b="1" dirty="0">
                <a:solidFill>
                  <a:schemeClr val="tx1"/>
                </a:solidFill>
              </a:rPr>
              <a:t>Wahl eines Praktikumsplatzes aus Schulkontingent </a:t>
            </a:r>
            <a:r>
              <a:rPr lang="de-DE" sz="3600" dirty="0">
                <a:solidFill>
                  <a:schemeClr val="tx1"/>
                </a:solidFill>
              </a:rPr>
              <a:t>(s. Liste)</a:t>
            </a:r>
          </a:p>
          <a:p>
            <a:pPr marL="539750" indent="-360363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AutoNum type="alphaLcParenR"/>
              <a:tabLst>
                <a:tab pos="539750" algn="l"/>
              </a:tabLst>
              <a:defRPr/>
            </a:pPr>
            <a:r>
              <a:rPr lang="de-DE" sz="3600" b="1" dirty="0">
                <a:solidFill>
                  <a:schemeClr val="tx1"/>
                </a:solidFill>
                <a:latin typeface="+mj-lt"/>
              </a:rPr>
              <a:t>selbstständige Suche des Praktikumsplatzes außerhalb des Kontingents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chemeClr val="tx1"/>
                </a:solidFill>
              </a:rPr>
              <a:t>Begegnung mit Kindern / Jugendlichen / Senioren / Betroffenen steht im Vordergrund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chemeClr val="tx1"/>
                </a:solidFill>
              </a:rPr>
              <a:t>Arbeitsumfang: ca. 7-8 Zeitstunden / Tag (ca. 60h insgesamt) →</a:t>
            </a:r>
            <a:r>
              <a:rPr lang="de-DE" sz="3600" dirty="0">
                <a:solidFill>
                  <a:srgbClr val="00B050"/>
                </a:solidFill>
              </a:rPr>
              <a:t> </a:t>
            </a:r>
            <a:r>
              <a:rPr lang="de-DE" sz="3600" dirty="0" smtClean="0">
                <a:solidFill>
                  <a:schemeClr val="tx1"/>
                </a:solidFill>
              </a:rPr>
              <a:t>variiert </a:t>
            </a:r>
            <a:r>
              <a:rPr lang="de-DE" sz="3600" dirty="0">
                <a:solidFill>
                  <a:schemeClr val="tx1"/>
                </a:solidFill>
              </a:rPr>
              <a:t>je nach Einrichtung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chemeClr val="tx1"/>
                </a:solidFill>
              </a:rPr>
              <a:t>über Schule unfallversichert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chemeClr val="tx1"/>
                </a:solidFill>
              </a:rPr>
              <a:t>Besuch durch eine Lehrkraft</a:t>
            </a: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3600" dirty="0">
                <a:solidFill>
                  <a:schemeClr val="tx1"/>
                </a:solidFill>
              </a:rPr>
              <a:t>Führen eines Portfolios </a:t>
            </a:r>
            <a:endParaRPr lang="de-DE" sz="4000" dirty="0">
              <a:solidFill>
                <a:schemeClr val="tx1"/>
              </a:solidFill>
            </a:endParaRP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de-DE" sz="3600" dirty="0">
              <a:solidFill>
                <a:schemeClr val="tx1"/>
              </a:solidFill>
            </a:endParaRPr>
          </a:p>
          <a:p>
            <a:pPr marL="179388" indent="-179388" algn="l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Font typeface="Arial" pitchFamily="34" charset="0"/>
              <a:buNone/>
              <a:defRPr/>
            </a:pPr>
            <a:endParaRPr lang="de-DE" sz="3000" dirty="0"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 b="1" i="1" dirty="0" smtClean="0">
                <a:solidFill>
                  <a:srgbClr val="00B050"/>
                </a:solidFill>
              </a:rPr>
              <a:t>Arbeitsbereiche </a:t>
            </a:r>
            <a:r>
              <a:rPr lang="de-DE" sz="4000" b="1" i="1" dirty="0">
                <a:solidFill>
                  <a:srgbClr val="00B050"/>
                </a:solidFill>
              </a:rPr>
              <a:t>im Praktikum</a:t>
            </a:r>
            <a:endParaRPr lang="de-DE" sz="3200" b="1" i="1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0034" y="1714500"/>
            <a:ext cx="7926416" cy="16430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400" i="1" dirty="0">
                <a:latin typeface="+mj-lt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Krankenhäuser </a:t>
            </a:r>
            <a:r>
              <a:rPr lang="de-DE" sz="2000" dirty="0">
                <a:solidFill>
                  <a:schemeClr val="tx1"/>
                </a:solidFill>
                <a:latin typeface="+mj-lt"/>
              </a:rPr>
              <a:t>(Pflege):</a:t>
            </a:r>
          </a:p>
          <a:p>
            <a:pPr marL="809625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2000" b="1" dirty="0">
                <a:solidFill>
                  <a:srgbClr val="00B050"/>
                </a:solidFill>
                <a:latin typeface="+mj-lt"/>
              </a:rPr>
              <a:t>z.B.  GFO Kliniken Bonn, Beta-Klinik</a:t>
            </a: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000" dirty="0">
                <a:latin typeface="+mj-lt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Hilfsangebote für Menschen in schwierigen Lebenssituationen</a:t>
            </a:r>
            <a:endParaRPr lang="de-DE" sz="2000" dirty="0">
              <a:solidFill>
                <a:schemeClr val="tx1"/>
              </a:solidFill>
              <a:latin typeface="+mj-lt"/>
            </a:endParaRPr>
          </a:p>
          <a:p>
            <a:pPr marL="809625" algn="l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2000" b="1" dirty="0">
                <a:solidFill>
                  <a:srgbClr val="00B050"/>
                </a:solidFill>
                <a:latin typeface="+mj-lt"/>
              </a:rPr>
              <a:t>z.B. </a:t>
            </a:r>
            <a:r>
              <a:rPr lang="de-DE" sz="2000" b="1" dirty="0">
                <a:solidFill>
                  <a:srgbClr val="00B050"/>
                </a:solidFill>
              </a:rPr>
              <a:t>Sozialpsychiatrisches Zentrum, Bahnhofsmission</a:t>
            </a:r>
            <a:endParaRPr lang="de-DE" sz="2000" b="1" dirty="0">
              <a:solidFill>
                <a:srgbClr val="00B050"/>
              </a:solidFill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28625" y="3357563"/>
            <a:ext cx="80010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000" dirty="0">
                <a:latin typeface="+mj-lt"/>
                <a:cs typeface="+mn-cs"/>
              </a:rPr>
              <a:t>Seniorenheime / ambulante Pflege:</a:t>
            </a:r>
          </a:p>
          <a:p>
            <a:pPr marL="989013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2000" b="1" dirty="0">
                <a:solidFill>
                  <a:srgbClr val="00B050"/>
                </a:solidFill>
                <a:latin typeface="+mj-lt"/>
                <a:cs typeface="+mn-cs"/>
              </a:rPr>
              <a:t>z.B. Ev. Seniorenzentrum </a:t>
            </a:r>
            <a:r>
              <a:rPr lang="de-DE" sz="2000" b="1" dirty="0" err="1">
                <a:solidFill>
                  <a:srgbClr val="00B050"/>
                </a:solidFill>
                <a:latin typeface="+mj-lt"/>
                <a:cs typeface="+mn-cs"/>
              </a:rPr>
              <a:t>Theresienau</a:t>
            </a:r>
            <a:r>
              <a:rPr lang="de-DE" sz="2000" b="1" dirty="0">
                <a:solidFill>
                  <a:srgbClr val="00B050"/>
                </a:solidFill>
                <a:latin typeface="+mj-lt"/>
                <a:cs typeface="+mn-cs"/>
              </a:rPr>
              <a:t>, Itzel-Sanatorium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7188" y="4143375"/>
            <a:ext cx="835821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000" dirty="0" smtClean="0">
                <a:latin typeface="+mj-lt"/>
                <a:cs typeface="+mn-cs"/>
              </a:rPr>
              <a:t>Inklusion </a:t>
            </a:r>
            <a:r>
              <a:rPr lang="de-DE" sz="2000" dirty="0">
                <a:latin typeface="+mj-lt"/>
                <a:cs typeface="+mn-cs"/>
              </a:rPr>
              <a:t>/ Integration:</a:t>
            </a:r>
          </a:p>
          <a:p>
            <a:pPr marL="10795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2000" b="1" dirty="0">
                <a:solidFill>
                  <a:srgbClr val="00B050"/>
                </a:solidFill>
                <a:latin typeface="+mj-lt"/>
                <a:cs typeface="+mn-cs"/>
              </a:rPr>
              <a:t>z.B. </a:t>
            </a:r>
            <a:r>
              <a:rPr lang="de-DE" sz="2000" b="1" dirty="0">
                <a:solidFill>
                  <a:srgbClr val="00B050"/>
                </a:solidFill>
                <a:latin typeface="+mn-lt"/>
                <a:cs typeface="+mn-cs"/>
              </a:rPr>
              <a:t>Bonner Werkstätten, Heinrich-Hanselmann-Schule</a:t>
            </a:r>
            <a:endParaRPr lang="de-DE" sz="2000" dirty="0">
              <a:solidFill>
                <a:srgbClr val="00B050"/>
              </a:solidFill>
              <a:latin typeface="+mj-lt"/>
              <a:cs typeface="+mn-cs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000" dirty="0">
                <a:latin typeface="+mj-lt"/>
                <a:cs typeface="+mn-cs"/>
              </a:rPr>
              <a:t> Kinder und </a:t>
            </a:r>
            <a:r>
              <a:rPr lang="de-DE" sz="2000" dirty="0" smtClean="0">
                <a:latin typeface="+mj-lt"/>
                <a:cs typeface="+mn-cs"/>
              </a:rPr>
              <a:t>Jugendliche:</a:t>
            </a:r>
            <a:endParaRPr lang="de-DE" sz="2000" dirty="0">
              <a:latin typeface="+mj-lt"/>
              <a:cs typeface="+mn-cs"/>
            </a:endParaRPr>
          </a:p>
          <a:p>
            <a:pPr marL="107950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2000" b="1" dirty="0">
                <a:solidFill>
                  <a:srgbClr val="00B050"/>
                </a:solidFill>
                <a:latin typeface="+mj-lt"/>
                <a:cs typeface="+mn-cs"/>
              </a:rPr>
              <a:t>z.B. integrativer Kindergarten, </a:t>
            </a:r>
            <a:r>
              <a:rPr lang="de-DE" sz="2000" b="1" dirty="0">
                <a:solidFill>
                  <a:srgbClr val="00B050"/>
                </a:solidFill>
                <a:latin typeface="+mn-lt"/>
                <a:cs typeface="+mn-cs"/>
              </a:rPr>
              <a:t>Grundschule </a:t>
            </a:r>
            <a:r>
              <a:rPr lang="de-DE" sz="2000" b="1" dirty="0">
                <a:solidFill>
                  <a:srgbClr val="00B050"/>
                </a:solidFill>
                <a:latin typeface="+mn-lt"/>
              </a:rPr>
              <a:t>in Verbindung mit OGS</a:t>
            </a:r>
            <a:endParaRPr lang="de-DE" dirty="0">
              <a:latin typeface="+mn-lt"/>
              <a:cs typeface="+mn-cs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8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C1683787-2E6F-9559-7F3C-D8DDA3721877}"/>
              </a:ext>
            </a:extLst>
          </p:cNvPr>
          <p:cNvSpPr txBox="1"/>
          <p:nvPr/>
        </p:nvSpPr>
        <p:spPr>
          <a:xfrm>
            <a:off x="332183" y="5690697"/>
            <a:ext cx="8358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de-DE" sz="2000" dirty="0">
                <a:latin typeface="+mj-lt"/>
                <a:cs typeface="+mn-cs"/>
              </a:rPr>
              <a:t>Flüchtlingshilfe</a:t>
            </a:r>
            <a:endParaRPr lang="de-DE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 b="1" i="1" dirty="0">
                <a:solidFill>
                  <a:srgbClr val="00B050"/>
                </a:solidFill>
              </a:rPr>
              <a:t>Erfahrungen von </a:t>
            </a:r>
            <a:r>
              <a:rPr lang="de-DE" sz="4000" b="1" i="1" dirty="0" err="1">
                <a:solidFill>
                  <a:srgbClr val="00B050"/>
                </a:solidFill>
              </a:rPr>
              <a:t>SchülerInnen</a:t>
            </a:r>
            <a:r>
              <a:rPr lang="de-DE" sz="4000" b="1" i="1" dirty="0">
                <a:solidFill>
                  <a:srgbClr val="00B050"/>
                </a:solidFill>
              </a:rPr>
              <a:t/>
            </a:r>
            <a:br>
              <a:rPr lang="de-DE" sz="4000" b="1" i="1" dirty="0">
                <a:solidFill>
                  <a:srgbClr val="00B050"/>
                </a:solidFill>
              </a:rPr>
            </a:br>
            <a:r>
              <a:rPr lang="de-DE" sz="4000" b="1" i="1" dirty="0">
                <a:solidFill>
                  <a:srgbClr val="00B050"/>
                </a:solidFill>
              </a:rPr>
              <a:t> nach dem Sozialpraktikum</a:t>
            </a:r>
            <a:endParaRPr lang="de-DE" sz="3200" b="1" i="1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2428868"/>
            <a:ext cx="8286780" cy="4143375"/>
          </a:xfrm>
        </p:spPr>
        <p:txBody>
          <a:bodyPr rtlCol="0">
            <a:normAutofit fontScale="92500" lnSpcReduction="20000"/>
          </a:bodyPr>
          <a:lstStyle/>
          <a:p>
            <a:pPr marL="179388" indent="-179388" algn="l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„Ich hätte vorher nicht gedacht, …</a:t>
            </a:r>
          </a:p>
          <a:p>
            <a:pPr marL="179388" indent="-179388" algn="l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…dass es so anstrengend ist.“ (Kita)</a:t>
            </a:r>
          </a:p>
          <a:p>
            <a:pPr marL="179388" indent="-179388" algn="l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… wie groß meine Distanz zu dieser Altersgruppe schon ist.“ (OGS)</a:t>
            </a:r>
          </a:p>
          <a:p>
            <a:pPr marL="179388" indent="-179388" algn="l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… dass mir die Kinder so ans Herz wachsen.“ (Förderschule)</a:t>
            </a:r>
          </a:p>
          <a:p>
            <a:pPr marL="179388" indent="-179388" algn="l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de-DE" sz="3000" dirty="0">
                <a:solidFill>
                  <a:schemeClr val="tx1"/>
                </a:solidFill>
                <a:latin typeface="+mj-lt"/>
              </a:rPr>
              <a:t>… dass ich so gut und offen auf hilfsbedürftige Menschen zugehen kann.“ (Seniorenheim)</a:t>
            </a:r>
          </a:p>
          <a:p>
            <a:pPr marL="179388" indent="-179388" eaLnBrk="1" fontAlgn="auto" hangingPunct="1">
              <a:spcBef>
                <a:spcPts val="30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sz="3000" dirty="0">
              <a:solidFill>
                <a:schemeClr val="tx1"/>
              </a:solidFill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6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 b="1" i="1" dirty="0">
                <a:solidFill>
                  <a:srgbClr val="00B050"/>
                </a:solidFill>
              </a:rPr>
              <a:t>Erfahrungen von </a:t>
            </a:r>
            <a:r>
              <a:rPr lang="de-DE" sz="4000" b="1" i="1" dirty="0" err="1">
                <a:solidFill>
                  <a:srgbClr val="00B050"/>
                </a:solidFill>
              </a:rPr>
              <a:t>SchülerInnen</a:t>
            </a:r>
            <a:r>
              <a:rPr lang="de-DE" sz="4000" b="1" i="1" dirty="0">
                <a:solidFill>
                  <a:srgbClr val="00B050"/>
                </a:solidFill>
              </a:rPr>
              <a:t/>
            </a:r>
            <a:br>
              <a:rPr lang="de-DE" sz="4000" b="1" i="1" dirty="0">
                <a:solidFill>
                  <a:srgbClr val="00B050"/>
                </a:solidFill>
              </a:rPr>
            </a:br>
            <a:r>
              <a:rPr lang="de-DE" sz="4000" b="1" i="1" dirty="0">
                <a:solidFill>
                  <a:srgbClr val="00B050"/>
                </a:solidFill>
              </a:rPr>
              <a:t> nach dem Sozialpraktikum</a:t>
            </a:r>
            <a:endParaRPr lang="de-DE" sz="3200" b="1" i="1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4368" y="2564904"/>
            <a:ext cx="7854950" cy="3500437"/>
          </a:xfrm>
        </p:spPr>
        <p:txBody>
          <a:bodyPr rtlCol="0">
            <a:normAutofit fontScale="25000" lnSpcReduction="20000"/>
          </a:bodyPr>
          <a:lstStyle/>
          <a:p>
            <a:pPr marL="179388" indent="-179388" algn="l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8000" dirty="0">
                <a:solidFill>
                  <a:schemeClr val="tx1"/>
                </a:solidFill>
                <a:latin typeface="+mj-lt"/>
              </a:rPr>
              <a:t>„Ich hatte zunächst Ängste vor dem Praktikum, weil ich vorher noch nie mit psychisch Kranken in Kontakt gekommen bin. Jedoch schon nach den ersten Tagen waren meine Berührungsängste verschwunden.“ (</a:t>
            </a:r>
            <a:r>
              <a:rPr lang="de-DE" sz="8000" dirty="0" err="1">
                <a:solidFill>
                  <a:schemeClr val="tx1"/>
                </a:solidFill>
                <a:latin typeface="+mj-lt"/>
              </a:rPr>
              <a:t>bewo</a:t>
            </a:r>
            <a:r>
              <a:rPr lang="de-DE" sz="8000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8000" dirty="0" err="1">
                <a:solidFill>
                  <a:schemeClr val="tx1"/>
                </a:solidFill>
                <a:latin typeface="+mj-lt"/>
              </a:rPr>
              <a:t>bonn&amp;rhein-sieg</a:t>
            </a:r>
            <a:r>
              <a:rPr lang="de-DE" sz="80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179388" indent="-179388" algn="l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8000" dirty="0">
                <a:solidFill>
                  <a:schemeClr val="tx1"/>
                </a:solidFill>
              </a:rPr>
              <a:t>„Mir hat sehr gut gefallen, dass meine Arbeitstage sehr abwechslungsreich waren.“ (Bonner Werkstätten)</a:t>
            </a:r>
          </a:p>
          <a:p>
            <a:pPr marL="179388" indent="-179388" algn="l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8000" dirty="0">
                <a:solidFill>
                  <a:schemeClr val="tx1"/>
                </a:solidFill>
              </a:rPr>
              <a:t>„Ich konnte viele Eindrücke sammeln und strebe jetzt ein FSJ in dieser OGS an.“</a:t>
            </a:r>
          </a:p>
          <a:p>
            <a:pPr marL="179388" indent="-179388" algn="l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8000" dirty="0">
                <a:solidFill>
                  <a:schemeClr val="tx1"/>
                </a:solidFill>
              </a:rPr>
              <a:t>„Das Praktikum war eine gute Erfahrung und ich werde jetzt auch an dieser Förderschule arbeiten.“</a:t>
            </a:r>
            <a:endParaRPr lang="de-DE" sz="8000" dirty="0">
              <a:solidFill>
                <a:schemeClr val="tx1"/>
              </a:solidFill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Picture 1" descr="EKG-Wappen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6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ctrTitle"/>
          </p:nvPr>
        </p:nvSpPr>
        <p:spPr>
          <a:xfrm>
            <a:off x="646113" y="1071563"/>
            <a:ext cx="7851775" cy="1714500"/>
          </a:xfrm>
        </p:spPr>
        <p:txBody>
          <a:bodyPr anchor="t"/>
          <a:lstStyle/>
          <a:p>
            <a:pPr eaLnBrk="1" hangingPunct="1"/>
            <a:r>
              <a:rPr lang="de-DE" sz="4000" b="1" i="1" dirty="0">
                <a:solidFill>
                  <a:srgbClr val="00B050"/>
                </a:solidFill>
              </a:rPr>
              <a:t>Erfahrungen von </a:t>
            </a:r>
            <a:r>
              <a:rPr lang="de-DE" sz="4000" b="1" i="1" dirty="0" err="1">
                <a:solidFill>
                  <a:srgbClr val="00B050"/>
                </a:solidFill>
              </a:rPr>
              <a:t>SchülerInnen</a:t>
            </a:r>
            <a:r>
              <a:rPr lang="de-DE" sz="4000" b="1" i="1" dirty="0">
                <a:solidFill>
                  <a:srgbClr val="00B050"/>
                </a:solidFill>
              </a:rPr>
              <a:t/>
            </a:r>
            <a:br>
              <a:rPr lang="de-DE" sz="4000" b="1" i="1" dirty="0">
                <a:solidFill>
                  <a:srgbClr val="00B050"/>
                </a:solidFill>
              </a:rPr>
            </a:br>
            <a:r>
              <a:rPr lang="de-DE" sz="4000" b="1" i="1" dirty="0">
                <a:solidFill>
                  <a:srgbClr val="00B050"/>
                </a:solidFill>
              </a:rPr>
              <a:t> nach dem Sozialpraktikum</a:t>
            </a:r>
            <a:endParaRPr lang="de-DE" sz="3200" b="1" i="1" dirty="0">
              <a:solidFill>
                <a:srgbClr val="00B05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2500306"/>
            <a:ext cx="7854950" cy="4143375"/>
          </a:xfrm>
        </p:spPr>
        <p:txBody>
          <a:bodyPr rtlCol="0">
            <a:normAutofit/>
          </a:bodyPr>
          <a:lstStyle/>
          <a:p>
            <a:pPr marL="179388" indent="-179388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2200" dirty="0">
                <a:solidFill>
                  <a:schemeClr val="tx1"/>
                </a:solidFill>
                <a:latin typeface="+mj-lt"/>
              </a:rPr>
              <a:t>„Mich hat genervt, dass ich sehr viel spülen musste.“ (Kita)</a:t>
            </a:r>
          </a:p>
          <a:p>
            <a:pPr marL="179388" indent="-179388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2200" dirty="0">
                <a:solidFill>
                  <a:schemeClr val="tx1"/>
                </a:solidFill>
                <a:latin typeface="+mj-lt"/>
              </a:rPr>
              <a:t>„Es war viel harte Arbeit, durchaus stressig und anstrengend, den-noch war es eine wichtige Erfahrung mit sehr netten Kollegen.“ (Krankenhaus)</a:t>
            </a:r>
          </a:p>
          <a:p>
            <a:pPr marL="179388" indent="-179388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2200" dirty="0">
                <a:solidFill>
                  <a:schemeClr val="tx1"/>
                </a:solidFill>
                <a:latin typeface="+mj-lt"/>
              </a:rPr>
              <a:t>„ Ich sollte noch einmal über meinen Berufswunsch nachdenken und eher in die soziale Richtung gehen.“ (Förderschule)</a:t>
            </a:r>
          </a:p>
          <a:p>
            <a:pPr marL="179388" indent="-179388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de-DE" sz="2200" dirty="0">
                <a:solidFill>
                  <a:schemeClr val="tx1"/>
                </a:solidFill>
                <a:latin typeface="+mj-lt"/>
              </a:rPr>
              <a:t>„Das Sozialpraktikum war eine  sehr gute Erfahrung. Ich finde es wichtig, in soziale Einrichtungen hineinzuschauen‘“  (Seniorenheim)</a:t>
            </a:r>
          </a:p>
          <a:p>
            <a:pPr marL="179388" indent="-179388" eaLnBrk="1" fontAlgn="auto" hangingPunct="1">
              <a:spcBef>
                <a:spcPts val="30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de-DE" sz="2000" dirty="0"/>
          </a:p>
          <a:p>
            <a:pPr marL="179388" indent="-179388" eaLnBrk="1" fontAlgn="auto" hangingPunct="1">
              <a:spcBef>
                <a:spcPts val="300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de-DE" sz="2100" dirty="0">
              <a:solidFill>
                <a:srgbClr val="002060"/>
              </a:solidFill>
              <a:latin typeface="+mj-lt"/>
            </a:endParaRPr>
          </a:p>
          <a:p>
            <a:pPr marL="2068513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  <a:p>
            <a:pPr marL="1079500" algn="l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endParaRPr lang="de-DE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09600"/>
          </a:xfrm>
          <a:custGeom>
            <a:avLst/>
            <a:gdLst>
              <a:gd name="connsiteX0" fmla="*/ 0 w 9144000"/>
              <a:gd name="connsiteY0" fmla="*/ 0 h 361187"/>
              <a:gd name="connsiteX1" fmla="*/ 0 w 9144000"/>
              <a:gd name="connsiteY1" fmla="*/ 361187 h 361187"/>
              <a:gd name="connsiteX2" fmla="*/ 9144000 w 9144000"/>
              <a:gd name="connsiteY2" fmla="*/ 361187 h 361187"/>
              <a:gd name="connsiteX3" fmla="*/ 9144000 w 9144000"/>
              <a:gd name="connsiteY3" fmla="*/ 0 h 361187"/>
              <a:gd name="connsiteX4" fmla="*/ 0 w 9144000"/>
              <a:gd name="connsiteY4" fmla="*/ 0 h 3611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1187">
                <a:moveTo>
                  <a:pt x="0" y="0"/>
                </a:moveTo>
                <a:lnTo>
                  <a:pt x="0" y="361187"/>
                </a:lnTo>
                <a:lnTo>
                  <a:pt x="9144000" y="361187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  <a:effectLst>
            <a:reflection stA="70000" endPos="32000" dist="12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Picture 1" descr="EKG-Wappen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215338" y="0"/>
            <a:ext cx="522288" cy="588963"/>
          </a:xfrm>
          <a:prstGeom prst="rect">
            <a:avLst/>
          </a:prstGeom>
          <a:noFill/>
          <a:ln>
            <a:noFill/>
          </a:ln>
          <a:effectLst>
            <a:reflection stA="86000" endPos="75000" dist="12700" dir="5400000" sy="-100000" algn="bl" rotWithShape="0"/>
          </a:effectLst>
          <a:extLst/>
        </p:spPr>
      </p:pic>
      <p:sp>
        <p:nvSpPr>
          <p:cNvPr id="6" name="Freeform 3"/>
          <p:cNvSpPr/>
          <p:nvPr/>
        </p:nvSpPr>
        <p:spPr>
          <a:xfrm>
            <a:off x="0" y="6286500"/>
            <a:ext cx="9144000" cy="360363"/>
          </a:xfrm>
          <a:custGeom>
            <a:avLst/>
            <a:gdLst>
              <a:gd name="connsiteX0" fmla="*/ 0 w 9144000"/>
              <a:gd name="connsiteY0" fmla="*/ 0 h 359664"/>
              <a:gd name="connsiteX1" fmla="*/ 0 w 9144000"/>
              <a:gd name="connsiteY1" fmla="*/ 359664 h 359664"/>
              <a:gd name="connsiteX2" fmla="*/ 9144000 w 9144000"/>
              <a:gd name="connsiteY2" fmla="*/ 359664 h 359664"/>
              <a:gd name="connsiteX3" fmla="*/ 9144000 w 9144000"/>
              <a:gd name="connsiteY3" fmla="*/ 0 h 359664"/>
              <a:gd name="connsiteX4" fmla="*/ 0 w 9144000"/>
              <a:gd name="connsiteY4" fmla="*/ 0 h 359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59664">
                <a:moveTo>
                  <a:pt x="0" y="0"/>
                </a:moveTo>
                <a:lnTo>
                  <a:pt x="0" y="359664"/>
                </a:lnTo>
                <a:lnTo>
                  <a:pt x="9144000" y="35966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79D78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618</Words>
  <Application>Microsoft Office PowerPoint</Application>
  <PresentationFormat>Bildschirmpräsentation (4:3)</PresentationFormat>
  <Paragraphs>118</Paragraphs>
  <Slides>17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Larissa-Design</vt:lpstr>
      <vt:lpstr>Dokument</vt:lpstr>
      <vt:lpstr>Das Sozialpraktikum des  Ernst-Kalkuhl-Gymnasiums</vt:lpstr>
      <vt:lpstr>Bedeutung des Sozialpraktikums in der Q1</vt:lpstr>
      <vt:lpstr>Die drei Phasen des Sozialpraktikums</vt:lpstr>
      <vt:lpstr>1. Vorbereitender Unterricht</vt:lpstr>
      <vt:lpstr>2. Sozialpraktikum</vt:lpstr>
      <vt:lpstr>Arbeitsbereiche im Praktikum</vt:lpstr>
      <vt:lpstr>Erfahrungen von SchülerInnen  nach dem Sozialpraktikum</vt:lpstr>
      <vt:lpstr>Erfahrungen von SchülerInnen  nach dem Sozialpraktikum</vt:lpstr>
      <vt:lpstr>Erfahrungen von SchülerInnen  nach dem Sozialpraktikum</vt:lpstr>
      <vt:lpstr>3. Nachbereitung: Erfahrungsaustausch</vt:lpstr>
      <vt:lpstr>PowerPoint-Präsentation</vt:lpstr>
      <vt:lpstr>Und so geht es jetzt weiter…</vt:lpstr>
      <vt:lpstr>Formaler Ablauf:  Wahl der Praktikumsplätze</vt:lpstr>
      <vt:lpstr>Weitere Hinweise:</vt:lpstr>
      <vt:lpstr>Bewerbung und Vorstellung</vt:lpstr>
      <vt:lpstr>Nach dem Praktikum</vt:lpstr>
      <vt:lpstr>Das Sozialpraktikum des Ernst-Kalkuhl-Gymnasiums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Susanne</dc:creator>
  <cp:lastModifiedBy>annette brohl</cp:lastModifiedBy>
  <cp:revision>172</cp:revision>
  <dcterms:created xsi:type="dcterms:W3CDTF">2016-01-04T10:33:25Z</dcterms:created>
  <dcterms:modified xsi:type="dcterms:W3CDTF">2025-08-22T08:07:47Z</dcterms:modified>
</cp:coreProperties>
</file>